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Raleway" charset="1" panose="020B0503030101060003"/>
      <p:regular r:id="rId10"/>
    </p:embeddedFont>
    <p:embeddedFont>
      <p:font typeface="Raleway Bold" charset="1" panose="020B0803030101060003"/>
      <p:regular r:id="rId11"/>
    </p:embeddedFont>
    <p:embeddedFont>
      <p:font typeface="Playfair Display" charset="1" panose="00000500000000000000"/>
      <p:regular r:id="rId12"/>
    </p:embeddedFont>
    <p:embeddedFont>
      <p:font typeface="Playfair Display Bold" charset="1" panose="00000800000000000000"/>
      <p:regular r:id="rId13"/>
    </p:embeddedFont>
    <p:embeddedFont>
      <p:font typeface="Playfair Display Italics" charset="1" panose="00000500000000000000"/>
      <p:regular r:id="rId14"/>
    </p:embeddedFont>
    <p:embeddedFont>
      <p:font typeface="Playfair Display Bold Italics" charset="1" panose="00000800000000000000"/>
      <p:regular r:id="rId15"/>
    </p:embeddedFont>
    <p:embeddedFont>
      <p:font typeface="Arimo" charset="1" panose="020B0604020202020204"/>
      <p:regular r:id="rId16"/>
    </p:embeddedFont>
    <p:embeddedFont>
      <p:font typeface="Arimo Bold" charset="1" panose="020B0704020202020204"/>
      <p:regular r:id="rId17"/>
    </p:embeddedFont>
    <p:embeddedFont>
      <p:font typeface="Arimo Italics" charset="1" panose="020B0604020202090204"/>
      <p:regular r:id="rId18"/>
    </p:embeddedFont>
    <p:embeddedFont>
      <p:font typeface="Arimo Bold Italics" charset="1" panose="020B0704020202090204"/>
      <p:regular r:id="rId19"/>
    </p:embeddedFont>
    <p:embeddedFont>
      <p:font typeface="Aileron Heavy" charset="1" panose="00000A00000000000000"/>
      <p:regular r:id="rId20"/>
    </p:embeddedFont>
    <p:embeddedFont>
      <p:font typeface="Aileron Heavy Bold" charset="1" panose="00000A00000000000000"/>
      <p:regular r:id="rId21"/>
    </p:embeddedFont>
    <p:embeddedFont>
      <p:font typeface="Aileron Heavy Italics" charset="1" panose="00000A00000000000000"/>
      <p:regular r:id="rId22"/>
    </p:embeddedFont>
    <p:embeddedFont>
      <p:font typeface="Aileron Heavy Bold Italics" charset="1" panose="00000A00000000000000"/>
      <p:regular r:id="rId23"/>
    </p:embeddedFont>
    <p:embeddedFont>
      <p:font typeface="Open Sans Light" charset="1" panose="020B0306030504020204"/>
      <p:regular r:id="rId24"/>
    </p:embeddedFont>
    <p:embeddedFont>
      <p:font typeface="Open Sans Light Bold" charset="1" panose="020B0806030504020204"/>
      <p:regular r:id="rId25"/>
    </p:embeddedFont>
    <p:embeddedFont>
      <p:font typeface="Open Sans Light Italics" charset="1" panose="020B0306030504020204"/>
      <p:regular r:id="rId26"/>
    </p:embeddedFont>
    <p:embeddedFont>
      <p:font typeface="Open Sans Light Bold Italics" charset="1" panose="020B0806030504020204"/>
      <p:regular r:id="rId27"/>
    </p:embeddedFont>
    <p:embeddedFont>
      <p:font typeface="Muli Regular" charset="1" panose="00000500000000000000"/>
      <p:regular r:id="rId28"/>
    </p:embeddedFont>
    <p:embeddedFont>
      <p:font typeface="Muli Regular Bold" charset="1" panose="00000700000000000000"/>
      <p:regular r:id="rId29"/>
    </p:embeddedFont>
    <p:embeddedFont>
      <p:font typeface="Muli Regular Italics" charset="1" panose="00000500000000000000"/>
      <p:regular r:id="rId30"/>
    </p:embeddedFont>
    <p:embeddedFont>
      <p:font typeface="Muli Regular Bold Italics" charset="1" panose="00000700000000000000"/>
      <p:regular r:id="rId31"/>
    </p:embeddedFont>
    <p:embeddedFont>
      <p:font typeface="Montserrat Semi-Bold" charset="1" panose="00000700000000000000"/>
      <p:regular r:id="rId32"/>
    </p:embeddedFont>
    <p:embeddedFont>
      <p:font typeface="Montserrat Semi-Bold Bold" charset="1" panose="00000800000000000000"/>
      <p:regular r:id="rId33"/>
    </p:embeddedFont>
    <p:embeddedFont>
      <p:font typeface="Montserrat Semi-Bold Italics" charset="1" panose="00000700000000000000"/>
      <p:regular r:id="rId34"/>
    </p:embeddedFont>
    <p:embeddedFont>
      <p:font typeface="Montserrat Semi-Bold Bold Italics" charset="1" panose="00000800000000000000"/>
      <p:regular r:id="rId35"/>
    </p:embeddedFont>
    <p:embeddedFont>
      <p:font typeface="Cy Grotesk Key" charset="1" panose="00000500000000000000"/>
      <p:regular r:id="rId36"/>
    </p:embeddedFont>
    <p:embeddedFont>
      <p:font typeface="Cy Grotesk Key Bold" charset="1" panose="00000800000000000000"/>
      <p:regular r:id="rId37"/>
    </p:embeddedFont>
    <p:embeddedFont>
      <p:font typeface="Canva Sans" charset="1" panose="020B0503030501040103"/>
      <p:regular r:id="rId38"/>
    </p:embeddedFont>
    <p:embeddedFont>
      <p:font typeface="Canva Sans Bold" charset="1" panose="020B0803030501040103"/>
      <p:regular r:id="rId39"/>
    </p:embeddedFont>
    <p:embeddedFont>
      <p:font typeface="Canva Sans Italics" charset="1" panose="020B0503030501040103"/>
      <p:regular r:id="rId40"/>
    </p:embeddedFont>
    <p:embeddedFont>
      <p:font typeface="Canva Sans Bold Italics" charset="1" panose="020B08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580" y="6115329"/>
            <a:ext cx="10190643" cy="725200"/>
            <a:chOff x="0" y="0"/>
            <a:chExt cx="13587524" cy="966933"/>
          </a:xfrm>
        </p:grpSpPr>
        <p:grpSp>
          <p:nvGrpSpPr>
            <p:cNvPr name="Group 3" id="3"/>
            <p:cNvGrpSpPr/>
            <p:nvPr/>
          </p:nvGrpSpPr>
          <p:grpSpPr>
            <a:xfrm rot="0">
              <a:off x="0" y="0"/>
              <a:ext cx="13587524" cy="966933"/>
              <a:chOff x="0" y="0"/>
              <a:chExt cx="18139245" cy="1290848"/>
            </a:xfrm>
          </p:grpSpPr>
          <p:sp>
            <p:nvSpPr>
              <p:cNvPr name="Freeform 4" id="4"/>
              <p:cNvSpPr/>
              <p:nvPr/>
            </p:nvSpPr>
            <p:spPr>
              <a:xfrm flipH="false" flipV="false" rot="0">
                <a:off x="0" y="0"/>
                <a:ext cx="18139245" cy="1290848"/>
              </a:xfrm>
              <a:custGeom>
                <a:avLst/>
                <a:gdLst/>
                <a:ahLst/>
                <a:cxnLst/>
                <a:rect r="r" b="b" t="t" l="l"/>
                <a:pathLst>
                  <a:path h="1290848" w="18139245">
                    <a:moveTo>
                      <a:pt x="0" y="0"/>
                    </a:moveTo>
                    <a:lnTo>
                      <a:pt x="0" y="1290848"/>
                    </a:lnTo>
                    <a:lnTo>
                      <a:pt x="18139245" y="1290848"/>
                    </a:lnTo>
                    <a:lnTo>
                      <a:pt x="18139245" y="0"/>
                    </a:lnTo>
                    <a:lnTo>
                      <a:pt x="0" y="0"/>
                    </a:lnTo>
                    <a:close/>
                    <a:moveTo>
                      <a:pt x="18078286" y="1229888"/>
                    </a:moveTo>
                    <a:lnTo>
                      <a:pt x="59690" y="1229888"/>
                    </a:lnTo>
                    <a:lnTo>
                      <a:pt x="59690" y="59690"/>
                    </a:lnTo>
                    <a:lnTo>
                      <a:pt x="18078286" y="59690"/>
                    </a:lnTo>
                    <a:lnTo>
                      <a:pt x="18078286" y="1229888"/>
                    </a:lnTo>
                    <a:close/>
                  </a:path>
                </a:pathLst>
              </a:custGeom>
              <a:solidFill>
                <a:srgbClr val="FF68D4"/>
              </a:solidFill>
            </p:spPr>
          </p:sp>
        </p:grpSp>
        <p:sp>
          <p:nvSpPr>
            <p:cNvPr name="TextBox 5" id="5"/>
            <p:cNvSpPr txBox="true"/>
            <p:nvPr/>
          </p:nvSpPr>
          <p:spPr>
            <a:xfrm rot="0">
              <a:off x="426938" y="171186"/>
              <a:ext cx="12632203" cy="537633"/>
            </a:xfrm>
            <a:prstGeom prst="rect">
              <a:avLst/>
            </a:prstGeom>
          </p:spPr>
          <p:txBody>
            <a:bodyPr anchor="t" rtlCol="false" tIns="0" lIns="0" bIns="0" rIns="0">
              <a:spAutoFit/>
            </a:bodyPr>
            <a:lstStyle/>
            <a:p>
              <a:pPr algn="just">
                <a:lnSpc>
                  <a:spcPts val="3499"/>
                </a:lnSpc>
              </a:pPr>
              <a:r>
                <a:rPr lang="en-US" sz="2499">
                  <a:solidFill>
                    <a:srgbClr val="000000"/>
                  </a:solidFill>
                  <a:latin typeface="Muli Regular Bold"/>
                </a:rPr>
                <a:t>Evaluating the Effectiveness of CNN + LSTM and ResNet + GRU</a:t>
              </a:r>
            </a:p>
          </p:txBody>
        </p:sp>
      </p:grpSp>
      <p:sp>
        <p:nvSpPr>
          <p:cNvPr name="Freeform 6" id="6"/>
          <p:cNvSpPr/>
          <p:nvPr/>
        </p:nvSpPr>
        <p:spPr>
          <a:xfrm flipH="false" flipV="false" rot="0">
            <a:off x="11542992" y="-8517227"/>
            <a:ext cx="11432615" cy="11411829"/>
          </a:xfrm>
          <a:custGeom>
            <a:avLst/>
            <a:gdLst/>
            <a:ahLst/>
            <a:cxnLst/>
            <a:rect r="r" b="b" t="t" l="l"/>
            <a:pathLst>
              <a:path h="11411829" w="11432615">
                <a:moveTo>
                  <a:pt x="0" y="0"/>
                </a:moveTo>
                <a:lnTo>
                  <a:pt x="11432616" y="0"/>
                </a:lnTo>
                <a:lnTo>
                  <a:pt x="11432616" y="11411829"/>
                </a:lnTo>
                <a:lnTo>
                  <a:pt x="0" y="114118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73580" y="1028700"/>
            <a:ext cx="2012099" cy="1950875"/>
            <a:chOff x="0" y="0"/>
            <a:chExt cx="2682799" cy="2601167"/>
          </a:xfrm>
        </p:grpSpPr>
        <p:sp>
          <p:nvSpPr>
            <p:cNvPr name="Freeform 8" id="8"/>
            <p:cNvSpPr/>
            <p:nvPr/>
          </p:nvSpPr>
          <p:spPr>
            <a:xfrm flipH="false" flipV="false" rot="0">
              <a:off x="392766" y="0"/>
              <a:ext cx="1897267" cy="1893817"/>
            </a:xfrm>
            <a:custGeom>
              <a:avLst/>
              <a:gdLst/>
              <a:ahLst/>
              <a:cxnLst/>
              <a:rect r="r" b="b" t="t" l="l"/>
              <a:pathLst>
                <a:path h="1893817" w="1897267">
                  <a:moveTo>
                    <a:pt x="0" y="0"/>
                  </a:moveTo>
                  <a:lnTo>
                    <a:pt x="1897267" y="0"/>
                  </a:lnTo>
                  <a:lnTo>
                    <a:pt x="1897267" y="1893817"/>
                  </a:lnTo>
                  <a:lnTo>
                    <a:pt x="0" y="18938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0" y="2258479"/>
              <a:ext cx="2682799" cy="342688"/>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Muli Regular"/>
                </a:rPr>
                <a:t>GROUP 02</a:t>
              </a:r>
            </a:p>
          </p:txBody>
        </p:sp>
      </p:grpSp>
      <p:sp>
        <p:nvSpPr>
          <p:cNvPr name="TextBox 10" id="10"/>
          <p:cNvSpPr txBox="true"/>
          <p:nvPr/>
        </p:nvSpPr>
        <p:spPr>
          <a:xfrm rot="0">
            <a:off x="1573580" y="4395787"/>
            <a:ext cx="12206480" cy="1504950"/>
          </a:xfrm>
          <a:prstGeom prst="rect">
            <a:avLst/>
          </a:prstGeom>
        </p:spPr>
        <p:txBody>
          <a:bodyPr anchor="t" rtlCol="false" tIns="0" lIns="0" bIns="0" rIns="0">
            <a:spAutoFit/>
          </a:bodyPr>
          <a:lstStyle/>
          <a:p>
            <a:pPr>
              <a:lnSpc>
                <a:spcPts val="11999"/>
              </a:lnSpc>
            </a:pPr>
            <a:r>
              <a:rPr lang="en-US" sz="9999">
                <a:solidFill>
                  <a:srgbClr val="000000"/>
                </a:solidFill>
                <a:latin typeface="Playfair Display Bold"/>
              </a:rPr>
              <a:t>Picture This: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80977" y="4727021"/>
            <a:ext cx="6826306" cy="3539414"/>
          </a:xfrm>
          <a:custGeom>
            <a:avLst/>
            <a:gdLst/>
            <a:ahLst/>
            <a:cxnLst/>
            <a:rect r="r" b="b" t="t" l="l"/>
            <a:pathLst>
              <a:path h="3539414" w="6826306">
                <a:moveTo>
                  <a:pt x="0" y="0"/>
                </a:moveTo>
                <a:lnTo>
                  <a:pt x="6826306" y="0"/>
                </a:lnTo>
                <a:lnTo>
                  <a:pt x="6826306" y="3539413"/>
                </a:lnTo>
                <a:lnTo>
                  <a:pt x="0" y="3539413"/>
                </a:lnTo>
                <a:lnTo>
                  <a:pt x="0" y="0"/>
                </a:lnTo>
                <a:close/>
              </a:path>
            </a:pathLst>
          </a:custGeom>
          <a:blipFill>
            <a:blip r:embed="rId4"/>
            <a:stretch>
              <a:fillRect l="0" t="-4348" r="-13214" b="-10573"/>
            </a:stretch>
          </a:blipFill>
        </p:spPr>
      </p:sp>
      <p:sp>
        <p:nvSpPr>
          <p:cNvPr name="TextBox 8" id="8"/>
          <p:cNvSpPr txBox="true"/>
          <p:nvPr/>
        </p:nvSpPr>
        <p:spPr>
          <a:xfrm rot="0">
            <a:off x="1028700" y="488471"/>
            <a:ext cx="12398250"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What is LSTM Model?​</a:t>
            </a:r>
          </a:p>
        </p:txBody>
      </p:sp>
      <p:grpSp>
        <p:nvGrpSpPr>
          <p:cNvPr name="Group 9" id="9"/>
          <p:cNvGrpSpPr/>
          <p:nvPr/>
        </p:nvGrpSpPr>
        <p:grpSpPr>
          <a:xfrm rot="0">
            <a:off x="198547" y="2405762"/>
            <a:ext cx="11882430" cy="1279154"/>
            <a:chOff x="0" y="0"/>
            <a:chExt cx="15843240" cy="1705539"/>
          </a:xfrm>
        </p:grpSpPr>
        <p:sp>
          <p:nvSpPr>
            <p:cNvPr name="TextBox 10" id="10"/>
            <p:cNvSpPr txBox="true"/>
            <p:nvPr/>
          </p:nvSpPr>
          <p:spPr>
            <a:xfrm rot="0">
              <a:off x="4346474" y="-28575"/>
              <a:ext cx="11496766" cy="1734114"/>
            </a:xfrm>
            <a:prstGeom prst="rect">
              <a:avLst/>
            </a:prstGeom>
          </p:spPr>
          <p:txBody>
            <a:bodyPr anchor="t" rtlCol="false" tIns="0" lIns="0" bIns="0" rIns="0">
              <a:spAutoFit/>
            </a:bodyPr>
            <a:lstStyle/>
            <a:p>
              <a:pPr>
                <a:lnSpc>
                  <a:spcPts val="3510"/>
                </a:lnSpc>
              </a:pPr>
              <a:r>
                <a:rPr lang="en-US" sz="2700">
                  <a:solidFill>
                    <a:srgbClr val="292929"/>
                  </a:solidFill>
                  <a:latin typeface="Aileron Regular"/>
                </a:rPr>
                <a:t>LSTM (Long Short-Term Memory) is a type of recurrent neural network (RNN) that is commonly used for processing sequential data.</a:t>
              </a:r>
            </a:p>
          </p:txBody>
        </p:sp>
        <p:sp>
          <p:nvSpPr>
            <p:cNvPr name="TextBox 11" id="11"/>
            <p:cNvSpPr txBox="true"/>
            <p:nvPr/>
          </p:nvSpPr>
          <p:spPr>
            <a:xfrm rot="0">
              <a:off x="0" y="6396"/>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01</a:t>
              </a:r>
            </a:p>
          </p:txBody>
        </p:sp>
      </p:grpSp>
      <p:grpSp>
        <p:nvGrpSpPr>
          <p:cNvPr name="Group 12" id="12"/>
          <p:cNvGrpSpPr/>
          <p:nvPr/>
        </p:nvGrpSpPr>
        <p:grpSpPr>
          <a:xfrm rot="0">
            <a:off x="198547" y="4087443"/>
            <a:ext cx="11882430" cy="1279154"/>
            <a:chOff x="0" y="0"/>
            <a:chExt cx="15843240" cy="1705539"/>
          </a:xfrm>
        </p:grpSpPr>
        <p:sp>
          <p:nvSpPr>
            <p:cNvPr name="TextBox 13" id="13"/>
            <p:cNvSpPr txBox="true"/>
            <p:nvPr/>
          </p:nvSpPr>
          <p:spPr>
            <a:xfrm rot="0">
              <a:off x="4346474" y="-28575"/>
              <a:ext cx="11496766" cy="1734114"/>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LSTM models are controlled by three gates - the input gate, the forget gate, and the output gate - that regulate the flow of information in and out of the cells.</a:t>
              </a:r>
            </a:p>
          </p:txBody>
        </p:sp>
        <p:sp>
          <p:nvSpPr>
            <p:cNvPr name="TextBox 14" id="14"/>
            <p:cNvSpPr txBox="true"/>
            <p:nvPr/>
          </p:nvSpPr>
          <p:spPr>
            <a:xfrm rot="0">
              <a:off x="0" y="6396"/>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02</a:t>
              </a:r>
            </a:p>
          </p:txBody>
        </p:sp>
      </p:grpSp>
      <p:grpSp>
        <p:nvGrpSpPr>
          <p:cNvPr name="Group 15" id="15"/>
          <p:cNvGrpSpPr/>
          <p:nvPr/>
        </p:nvGrpSpPr>
        <p:grpSpPr>
          <a:xfrm rot="0">
            <a:off x="198547" y="5766648"/>
            <a:ext cx="11882430" cy="1716969"/>
            <a:chOff x="0" y="0"/>
            <a:chExt cx="15843240" cy="2289292"/>
          </a:xfrm>
        </p:grpSpPr>
        <p:sp>
          <p:nvSpPr>
            <p:cNvPr name="TextBox 16" id="16"/>
            <p:cNvSpPr txBox="true"/>
            <p:nvPr/>
          </p:nvSpPr>
          <p:spPr>
            <a:xfrm rot="0">
              <a:off x="4346474" y="-28575"/>
              <a:ext cx="11496766" cy="2317867"/>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The input gate determines which information to let in, the forget gate determines which information to forget, and the output gate determines which information to output.</a:t>
              </a:r>
            </a:p>
          </p:txBody>
        </p:sp>
        <p:sp>
          <p:nvSpPr>
            <p:cNvPr name="TextBox 17" id="17"/>
            <p:cNvSpPr txBox="true"/>
            <p:nvPr/>
          </p:nvSpPr>
          <p:spPr>
            <a:xfrm rot="0">
              <a:off x="0" y="339502"/>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03</a:t>
              </a:r>
            </a:p>
          </p:txBody>
        </p:sp>
      </p:grpSp>
      <p:grpSp>
        <p:nvGrpSpPr>
          <p:cNvPr name="Group 18" id="18"/>
          <p:cNvGrpSpPr/>
          <p:nvPr/>
        </p:nvGrpSpPr>
        <p:grpSpPr>
          <a:xfrm rot="0">
            <a:off x="198547" y="7883667"/>
            <a:ext cx="11882430" cy="1279155"/>
            <a:chOff x="0" y="0"/>
            <a:chExt cx="15843240" cy="1705539"/>
          </a:xfrm>
        </p:grpSpPr>
        <p:sp>
          <p:nvSpPr>
            <p:cNvPr name="TextBox 19" id="19"/>
            <p:cNvSpPr txBox="true"/>
            <p:nvPr/>
          </p:nvSpPr>
          <p:spPr>
            <a:xfrm rot="0">
              <a:off x="4346474" y="-28575"/>
              <a:ext cx="11496766" cy="1734114"/>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This architecture allows the LSTM model to selectively remember or forget information over time, making it well-suited for processing sequential data.</a:t>
              </a:r>
            </a:p>
          </p:txBody>
        </p:sp>
        <p:sp>
          <p:nvSpPr>
            <p:cNvPr name="TextBox 20" id="20"/>
            <p:cNvSpPr txBox="true"/>
            <p:nvPr/>
          </p:nvSpPr>
          <p:spPr>
            <a:xfrm rot="0">
              <a:off x="0" y="47625"/>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04</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88471"/>
            <a:ext cx="12398250"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CNN +LSTM</a:t>
            </a:r>
          </a:p>
        </p:txBody>
      </p:sp>
      <p:grpSp>
        <p:nvGrpSpPr>
          <p:cNvPr name="Group 8" id="8"/>
          <p:cNvGrpSpPr/>
          <p:nvPr/>
        </p:nvGrpSpPr>
        <p:grpSpPr>
          <a:xfrm rot="0">
            <a:off x="198547" y="2405762"/>
            <a:ext cx="11882430" cy="1279657"/>
            <a:chOff x="0" y="0"/>
            <a:chExt cx="15843240" cy="1706210"/>
          </a:xfrm>
        </p:grpSpPr>
        <p:sp>
          <p:nvSpPr>
            <p:cNvPr name="TextBox 9" id="9"/>
            <p:cNvSpPr txBox="true"/>
            <p:nvPr/>
          </p:nvSpPr>
          <p:spPr>
            <a:xfrm rot="0">
              <a:off x="4346474" y="-29245"/>
              <a:ext cx="11496766" cy="1735455"/>
            </a:xfrm>
            <a:prstGeom prst="rect">
              <a:avLst/>
            </a:prstGeom>
          </p:spPr>
          <p:txBody>
            <a:bodyPr anchor="t" rtlCol="false" tIns="0" lIns="0" bIns="0" rIns="0">
              <a:spAutoFit/>
            </a:bodyPr>
            <a:lstStyle/>
            <a:p>
              <a:pPr>
                <a:lnSpc>
                  <a:spcPts val="3510"/>
                </a:lnSpc>
              </a:pPr>
              <a:r>
                <a:rPr lang="en-US" sz="2700">
                  <a:solidFill>
                    <a:srgbClr val="292929"/>
                  </a:solidFill>
                  <a:latin typeface="Aileron Regular"/>
                </a:rPr>
                <a:t>To perform Image Captioning we will require two deep learning models combined into one for the training purpose</a:t>
              </a:r>
            </a:p>
          </p:txBody>
        </p:sp>
        <p:sp>
          <p:nvSpPr>
            <p:cNvPr name="TextBox 10" id="10"/>
            <p:cNvSpPr txBox="true"/>
            <p:nvPr/>
          </p:nvSpPr>
          <p:spPr>
            <a:xfrm rot="0">
              <a:off x="0" y="6396"/>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01</a:t>
              </a:r>
            </a:p>
          </p:txBody>
        </p:sp>
      </p:grpSp>
      <p:grpSp>
        <p:nvGrpSpPr>
          <p:cNvPr name="Group 11" id="11"/>
          <p:cNvGrpSpPr/>
          <p:nvPr/>
        </p:nvGrpSpPr>
        <p:grpSpPr>
          <a:xfrm rot="0">
            <a:off x="198547" y="3898788"/>
            <a:ext cx="11882430" cy="1687388"/>
            <a:chOff x="0" y="0"/>
            <a:chExt cx="15843240" cy="2249851"/>
          </a:xfrm>
        </p:grpSpPr>
        <p:sp>
          <p:nvSpPr>
            <p:cNvPr name="TextBox 12" id="12"/>
            <p:cNvSpPr txBox="true"/>
            <p:nvPr/>
          </p:nvSpPr>
          <p:spPr>
            <a:xfrm rot="0">
              <a:off x="4346474" y="-69804"/>
              <a:ext cx="11496766" cy="2319655"/>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CNNs extract the features from the image of some vector size aka the vector embeddings. The size of these embeddings depend on the type of pretrained network being used for the feature extraction</a:t>
              </a:r>
            </a:p>
          </p:txBody>
        </p:sp>
        <p:sp>
          <p:nvSpPr>
            <p:cNvPr name="TextBox 13" id="13"/>
            <p:cNvSpPr txBox="true"/>
            <p:nvPr/>
          </p:nvSpPr>
          <p:spPr>
            <a:xfrm rot="0">
              <a:off x="0" y="257937"/>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02</a:t>
              </a:r>
            </a:p>
          </p:txBody>
        </p:sp>
      </p:grpSp>
      <p:grpSp>
        <p:nvGrpSpPr>
          <p:cNvPr name="Group 14" id="14"/>
          <p:cNvGrpSpPr/>
          <p:nvPr/>
        </p:nvGrpSpPr>
        <p:grpSpPr>
          <a:xfrm rot="0">
            <a:off x="198547" y="5765977"/>
            <a:ext cx="11882430" cy="1718310"/>
            <a:chOff x="0" y="0"/>
            <a:chExt cx="15843240" cy="2291080"/>
          </a:xfrm>
        </p:grpSpPr>
        <p:sp>
          <p:nvSpPr>
            <p:cNvPr name="TextBox 15" id="15"/>
            <p:cNvSpPr txBox="true"/>
            <p:nvPr/>
          </p:nvSpPr>
          <p:spPr>
            <a:xfrm rot="0">
              <a:off x="4346474" y="-28575"/>
              <a:ext cx="11496766" cy="2319655"/>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LSTMs are used for the text generation process. The image embeddings are concatenated with the word embeddings and passed to the LSTM to generate the next word</a:t>
              </a:r>
            </a:p>
          </p:txBody>
        </p:sp>
        <p:sp>
          <p:nvSpPr>
            <p:cNvPr name="TextBox 16" id="16"/>
            <p:cNvSpPr txBox="true"/>
            <p:nvPr/>
          </p:nvSpPr>
          <p:spPr>
            <a:xfrm rot="0">
              <a:off x="0" y="340395"/>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03</a:t>
              </a:r>
            </a:p>
          </p:txBody>
        </p:sp>
      </p:grpSp>
      <p:grpSp>
        <p:nvGrpSpPr>
          <p:cNvPr name="Group 17" id="17"/>
          <p:cNvGrpSpPr/>
          <p:nvPr/>
        </p:nvGrpSpPr>
        <p:grpSpPr>
          <a:xfrm rot="0">
            <a:off x="198547" y="7883667"/>
            <a:ext cx="11882430" cy="1060582"/>
            <a:chOff x="0" y="0"/>
            <a:chExt cx="15843240" cy="1414110"/>
          </a:xfrm>
        </p:grpSpPr>
        <p:sp>
          <p:nvSpPr>
            <p:cNvPr name="TextBox 18" id="18"/>
            <p:cNvSpPr txBox="true"/>
            <p:nvPr/>
          </p:nvSpPr>
          <p:spPr>
            <a:xfrm rot="0">
              <a:off x="4346474" y="262855"/>
              <a:ext cx="11496766" cy="1151255"/>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For a more illustrative explanation of this architecture check the Modelling section for a picture representation</a:t>
              </a:r>
            </a:p>
          </p:txBody>
        </p:sp>
        <p:sp>
          <p:nvSpPr>
            <p:cNvPr name="TextBox 19" id="19"/>
            <p:cNvSpPr txBox="true"/>
            <p:nvPr/>
          </p:nvSpPr>
          <p:spPr>
            <a:xfrm rot="0">
              <a:off x="0" y="47625"/>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04</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12631" y="2176073"/>
            <a:ext cx="10443837" cy="7082227"/>
          </a:xfrm>
          <a:custGeom>
            <a:avLst/>
            <a:gdLst/>
            <a:ahLst/>
            <a:cxnLst/>
            <a:rect r="r" b="b" t="t" l="l"/>
            <a:pathLst>
              <a:path h="7082227" w="10443837">
                <a:moveTo>
                  <a:pt x="0" y="0"/>
                </a:moveTo>
                <a:lnTo>
                  <a:pt x="10443836" y="0"/>
                </a:lnTo>
                <a:lnTo>
                  <a:pt x="10443836" y="7082227"/>
                </a:lnTo>
                <a:lnTo>
                  <a:pt x="0" y="7082227"/>
                </a:lnTo>
                <a:lnTo>
                  <a:pt x="0" y="0"/>
                </a:lnTo>
                <a:close/>
              </a:path>
            </a:pathLst>
          </a:custGeom>
          <a:blipFill>
            <a:blip r:embed="rId4"/>
            <a:stretch>
              <a:fillRect l="0" t="0" r="0" b="0"/>
            </a:stretch>
          </a:blipFill>
        </p:spPr>
      </p:sp>
      <p:sp>
        <p:nvSpPr>
          <p:cNvPr name="TextBox 8" id="8"/>
          <p:cNvSpPr txBox="true"/>
          <p:nvPr/>
        </p:nvSpPr>
        <p:spPr>
          <a:xfrm rot="0">
            <a:off x="1028700" y="478946"/>
            <a:ext cx="12398250" cy="1085850"/>
          </a:xfrm>
          <a:prstGeom prst="rect">
            <a:avLst/>
          </a:prstGeom>
        </p:spPr>
        <p:txBody>
          <a:bodyPr anchor="t" rtlCol="false" tIns="0" lIns="0" bIns="0" rIns="0">
            <a:spAutoFit/>
          </a:bodyPr>
          <a:lstStyle/>
          <a:p>
            <a:pPr algn="ctr">
              <a:lnSpc>
                <a:spcPts val="8520"/>
              </a:lnSpc>
            </a:pPr>
            <a:r>
              <a:rPr lang="en-US" sz="7100">
                <a:solidFill>
                  <a:srgbClr val="000000"/>
                </a:solidFill>
                <a:latin typeface="Playfair Display"/>
              </a:rPr>
              <a:t>High Level View of the Model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12631" y="2176073"/>
            <a:ext cx="10443837" cy="7082227"/>
          </a:xfrm>
          <a:custGeom>
            <a:avLst/>
            <a:gdLst/>
            <a:ahLst/>
            <a:cxnLst/>
            <a:rect r="r" b="b" t="t" l="l"/>
            <a:pathLst>
              <a:path h="7082227" w="10443837">
                <a:moveTo>
                  <a:pt x="0" y="0"/>
                </a:moveTo>
                <a:lnTo>
                  <a:pt x="10443836" y="0"/>
                </a:lnTo>
                <a:lnTo>
                  <a:pt x="10443836" y="7082227"/>
                </a:lnTo>
                <a:lnTo>
                  <a:pt x="0" y="7082227"/>
                </a:lnTo>
                <a:lnTo>
                  <a:pt x="0" y="0"/>
                </a:lnTo>
                <a:close/>
              </a:path>
            </a:pathLst>
          </a:custGeom>
          <a:blipFill>
            <a:blip r:embed="rId4"/>
            <a:stretch>
              <a:fillRect l="0" t="0" r="0" b="0"/>
            </a:stretch>
          </a:blipFill>
        </p:spPr>
      </p:sp>
      <p:sp>
        <p:nvSpPr>
          <p:cNvPr name="TextBox 8" id="8"/>
          <p:cNvSpPr txBox="true"/>
          <p:nvPr/>
        </p:nvSpPr>
        <p:spPr>
          <a:xfrm rot="0">
            <a:off x="1028700" y="478946"/>
            <a:ext cx="12398250" cy="1085850"/>
          </a:xfrm>
          <a:prstGeom prst="rect">
            <a:avLst/>
          </a:prstGeom>
        </p:spPr>
        <p:txBody>
          <a:bodyPr anchor="t" rtlCol="false" tIns="0" lIns="0" bIns="0" rIns="0">
            <a:spAutoFit/>
          </a:bodyPr>
          <a:lstStyle/>
          <a:p>
            <a:pPr algn="ctr">
              <a:lnSpc>
                <a:spcPts val="8520"/>
              </a:lnSpc>
            </a:pPr>
            <a:r>
              <a:rPr lang="en-US" sz="7100">
                <a:solidFill>
                  <a:srgbClr val="000000"/>
                </a:solidFill>
                <a:latin typeface="Playfair Display"/>
              </a:rPr>
              <a:t>High Level View of the Model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88471"/>
            <a:ext cx="12398250"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What is ResNet?​</a:t>
            </a:r>
          </a:p>
        </p:txBody>
      </p:sp>
      <p:grpSp>
        <p:nvGrpSpPr>
          <p:cNvPr name="Group 8" id="8"/>
          <p:cNvGrpSpPr/>
          <p:nvPr/>
        </p:nvGrpSpPr>
        <p:grpSpPr>
          <a:xfrm rot="0">
            <a:off x="454444" y="2217776"/>
            <a:ext cx="11882430" cy="1686047"/>
            <a:chOff x="0" y="0"/>
            <a:chExt cx="15843240" cy="2248063"/>
          </a:xfrm>
        </p:grpSpPr>
        <p:sp>
          <p:nvSpPr>
            <p:cNvPr name="TextBox 9" id="9"/>
            <p:cNvSpPr txBox="true"/>
            <p:nvPr/>
          </p:nvSpPr>
          <p:spPr>
            <a:xfrm rot="0">
              <a:off x="4346474" y="-69804"/>
              <a:ext cx="11496766" cy="2317867"/>
            </a:xfrm>
            <a:prstGeom prst="rect">
              <a:avLst/>
            </a:prstGeom>
          </p:spPr>
          <p:txBody>
            <a:bodyPr anchor="t" rtlCol="false" tIns="0" lIns="0" bIns="0" rIns="0">
              <a:spAutoFit/>
            </a:bodyPr>
            <a:lstStyle/>
            <a:p>
              <a:pPr>
                <a:lnSpc>
                  <a:spcPts val="3510"/>
                </a:lnSpc>
              </a:pPr>
              <a:r>
                <a:rPr lang="en-US" sz="2700">
                  <a:solidFill>
                    <a:srgbClr val="292929"/>
                  </a:solidFill>
                  <a:latin typeface="Aileron Regular"/>
                </a:rPr>
                <a:t>ResNet is a type of deep neural network architecture designed to address the problem of vanishing gradients that can occur when training very deep neural networks.</a:t>
              </a:r>
            </a:p>
            <a:p>
              <a:pPr>
                <a:lnSpc>
                  <a:spcPts val="3509"/>
                </a:lnSpc>
              </a:pPr>
            </a:p>
          </p:txBody>
        </p:sp>
        <p:sp>
          <p:nvSpPr>
            <p:cNvPr name="TextBox 10" id="10"/>
            <p:cNvSpPr txBox="true"/>
            <p:nvPr/>
          </p:nvSpPr>
          <p:spPr>
            <a:xfrm rot="0">
              <a:off x="0" y="257043"/>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01</a:t>
              </a:r>
            </a:p>
          </p:txBody>
        </p:sp>
      </p:grpSp>
      <p:grpSp>
        <p:nvGrpSpPr>
          <p:cNvPr name="Group 11" id="11"/>
          <p:cNvGrpSpPr/>
          <p:nvPr/>
        </p:nvGrpSpPr>
        <p:grpSpPr>
          <a:xfrm rot="0">
            <a:off x="454444" y="3899458"/>
            <a:ext cx="11882430" cy="1686047"/>
            <a:chOff x="0" y="0"/>
            <a:chExt cx="15843240" cy="2248063"/>
          </a:xfrm>
        </p:grpSpPr>
        <p:sp>
          <p:nvSpPr>
            <p:cNvPr name="TextBox 12" id="12"/>
            <p:cNvSpPr txBox="true"/>
            <p:nvPr/>
          </p:nvSpPr>
          <p:spPr>
            <a:xfrm rot="0">
              <a:off x="4346474" y="-69804"/>
              <a:ext cx="11496766" cy="2317867"/>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The key innovation of the ResNet architecture is the use of skip connections (also called residual connections) between layers of the network.</a:t>
              </a:r>
            </a:p>
            <a:p>
              <a:pPr>
                <a:lnSpc>
                  <a:spcPts val="3509"/>
                </a:lnSpc>
              </a:pPr>
            </a:p>
          </p:txBody>
        </p:sp>
        <p:sp>
          <p:nvSpPr>
            <p:cNvPr name="TextBox 13" id="13"/>
            <p:cNvSpPr txBox="true"/>
            <p:nvPr/>
          </p:nvSpPr>
          <p:spPr>
            <a:xfrm rot="0">
              <a:off x="0" y="257043"/>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02</a:t>
              </a:r>
            </a:p>
          </p:txBody>
        </p:sp>
      </p:grpSp>
      <p:grpSp>
        <p:nvGrpSpPr>
          <p:cNvPr name="Group 14" id="14"/>
          <p:cNvGrpSpPr/>
          <p:nvPr/>
        </p:nvGrpSpPr>
        <p:grpSpPr>
          <a:xfrm rot="0">
            <a:off x="454444" y="5985555"/>
            <a:ext cx="11882430" cy="1279155"/>
            <a:chOff x="0" y="0"/>
            <a:chExt cx="15843240" cy="1705539"/>
          </a:xfrm>
        </p:grpSpPr>
        <p:sp>
          <p:nvSpPr>
            <p:cNvPr name="TextBox 15" id="15"/>
            <p:cNvSpPr txBox="true"/>
            <p:nvPr/>
          </p:nvSpPr>
          <p:spPr>
            <a:xfrm rot="0">
              <a:off x="4346474" y="-28575"/>
              <a:ext cx="11496766" cy="1734114"/>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Residual connections allow gradients to flow more easily through the network, which makes it easier to train very deep networks.</a:t>
              </a:r>
            </a:p>
          </p:txBody>
        </p:sp>
        <p:sp>
          <p:nvSpPr>
            <p:cNvPr name="TextBox 16" id="16"/>
            <p:cNvSpPr txBox="true"/>
            <p:nvPr/>
          </p:nvSpPr>
          <p:spPr>
            <a:xfrm rot="0">
              <a:off x="0" y="47625"/>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03</a:t>
              </a:r>
            </a:p>
          </p:txBody>
        </p:sp>
      </p:grpSp>
      <p:grpSp>
        <p:nvGrpSpPr>
          <p:cNvPr name="Group 17" id="17"/>
          <p:cNvGrpSpPr/>
          <p:nvPr/>
        </p:nvGrpSpPr>
        <p:grpSpPr>
          <a:xfrm rot="0">
            <a:off x="454444" y="7846311"/>
            <a:ext cx="11703302" cy="1691086"/>
            <a:chOff x="0" y="0"/>
            <a:chExt cx="15604403" cy="2254781"/>
          </a:xfrm>
        </p:grpSpPr>
        <p:sp>
          <p:nvSpPr>
            <p:cNvPr name="TextBox 18" id="18"/>
            <p:cNvSpPr txBox="true"/>
            <p:nvPr/>
          </p:nvSpPr>
          <p:spPr>
            <a:xfrm rot="0">
              <a:off x="4280951" y="-28575"/>
              <a:ext cx="11323452" cy="2283356"/>
            </a:xfrm>
            <a:prstGeom prst="rect">
              <a:avLst/>
            </a:prstGeom>
          </p:spPr>
          <p:txBody>
            <a:bodyPr anchor="t" rtlCol="false" tIns="0" lIns="0" bIns="0" rIns="0">
              <a:spAutoFit/>
            </a:bodyPr>
            <a:lstStyle/>
            <a:p>
              <a:pPr>
                <a:lnSpc>
                  <a:spcPts val="3457"/>
                </a:lnSpc>
              </a:pPr>
              <a:r>
                <a:rPr lang="en-US" sz="2659">
                  <a:solidFill>
                    <a:srgbClr val="292929"/>
                  </a:solidFill>
                  <a:latin typeface="Aileron Regular"/>
                </a:rPr>
                <a:t>There are several variants of the ResNet architecture, including ResNet-50, ResNet-101, and ResNet-152, which differ in the number of layers and other architectural details.</a:t>
              </a:r>
            </a:p>
          </p:txBody>
        </p:sp>
        <p:sp>
          <p:nvSpPr>
            <p:cNvPr name="TextBox 19" id="19"/>
            <p:cNvSpPr txBox="true"/>
            <p:nvPr/>
          </p:nvSpPr>
          <p:spPr>
            <a:xfrm rot="0">
              <a:off x="0" y="335102"/>
              <a:ext cx="2840968" cy="1138466"/>
            </a:xfrm>
            <a:prstGeom prst="rect">
              <a:avLst/>
            </a:prstGeom>
          </p:spPr>
          <p:txBody>
            <a:bodyPr anchor="t" rtlCol="false" tIns="0" lIns="0" bIns="0" rIns="0">
              <a:spAutoFit/>
            </a:bodyPr>
            <a:lstStyle/>
            <a:p>
              <a:pPr algn="r">
                <a:lnSpc>
                  <a:spcPts val="6500"/>
                </a:lnSpc>
              </a:pPr>
              <a:r>
                <a:rPr lang="en-US" sz="5909">
                  <a:solidFill>
                    <a:srgbClr val="FF68D4"/>
                  </a:solidFill>
                  <a:latin typeface="Aileron Heavy"/>
                </a:rPr>
                <a:t>04</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88471"/>
            <a:ext cx="12398250"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What is GRU?​</a:t>
            </a:r>
          </a:p>
        </p:txBody>
      </p:sp>
      <p:grpSp>
        <p:nvGrpSpPr>
          <p:cNvPr name="Group 8" id="8"/>
          <p:cNvGrpSpPr/>
          <p:nvPr/>
        </p:nvGrpSpPr>
        <p:grpSpPr>
          <a:xfrm rot="0">
            <a:off x="454444" y="2203587"/>
            <a:ext cx="11882430" cy="2123862"/>
            <a:chOff x="0" y="0"/>
            <a:chExt cx="15843240" cy="2831816"/>
          </a:xfrm>
        </p:grpSpPr>
        <p:sp>
          <p:nvSpPr>
            <p:cNvPr name="TextBox 9" id="9"/>
            <p:cNvSpPr txBox="true"/>
            <p:nvPr/>
          </p:nvSpPr>
          <p:spPr>
            <a:xfrm rot="0">
              <a:off x="4346474" y="-69804"/>
              <a:ext cx="11496766" cy="2901620"/>
            </a:xfrm>
            <a:prstGeom prst="rect">
              <a:avLst/>
            </a:prstGeom>
          </p:spPr>
          <p:txBody>
            <a:bodyPr anchor="t" rtlCol="false" tIns="0" lIns="0" bIns="0" rIns="0">
              <a:spAutoFit/>
            </a:bodyPr>
            <a:lstStyle/>
            <a:p>
              <a:pPr>
                <a:lnSpc>
                  <a:spcPts val="3510"/>
                </a:lnSpc>
              </a:pPr>
              <a:r>
                <a:rPr lang="en-US" sz="2700">
                  <a:solidFill>
                    <a:srgbClr val="292929"/>
                  </a:solidFill>
                  <a:latin typeface="Aileron Regular"/>
                </a:rPr>
                <a:t>GRU (Gated Recurrent Unit) is a type of recurrent neural network (RNN) architecture that was introduced in 2014 as a simpler alternative to the more complex LSTM (Long Short-Term Memory) architecture.</a:t>
              </a:r>
            </a:p>
            <a:p>
              <a:pPr>
                <a:lnSpc>
                  <a:spcPts val="3509"/>
                </a:lnSpc>
              </a:pPr>
            </a:p>
          </p:txBody>
        </p:sp>
        <p:sp>
          <p:nvSpPr>
            <p:cNvPr name="TextBox 10" id="10"/>
            <p:cNvSpPr txBox="true"/>
            <p:nvPr/>
          </p:nvSpPr>
          <p:spPr>
            <a:xfrm rot="0">
              <a:off x="0" y="548920"/>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01</a:t>
              </a:r>
            </a:p>
          </p:txBody>
        </p:sp>
      </p:grpSp>
      <p:grpSp>
        <p:nvGrpSpPr>
          <p:cNvPr name="Group 11" id="11"/>
          <p:cNvGrpSpPr/>
          <p:nvPr/>
        </p:nvGrpSpPr>
        <p:grpSpPr>
          <a:xfrm rot="0">
            <a:off x="454444" y="4498899"/>
            <a:ext cx="11882430" cy="1686047"/>
            <a:chOff x="0" y="0"/>
            <a:chExt cx="15843240" cy="2248063"/>
          </a:xfrm>
        </p:grpSpPr>
        <p:sp>
          <p:nvSpPr>
            <p:cNvPr name="TextBox 12" id="12"/>
            <p:cNvSpPr txBox="true"/>
            <p:nvPr/>
          </p:nvSpPr>
          <p:spPr>
            <a:xfrm rot="0">
              <a:off x="4346474" y="-69804"/>
              <a:ext cx="11496766" cy="2317867"/>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GRUs are designed to address the problem of vanishing gradients that can occur in standard RNNs when they are trained on long sequences of data.</a:t>
              </a:r>
            </a:p>
            <a:p>
              <a:pPr>
                <a:lnSpc>
                  <a:spcPts val="3509"/>
                </a:lnSpc>
              </a:pPr>
            </a:p>
          </p:txBody>
        </p:sp>
        <p:sp>
          <p:nvSpPr>
            <p:cNvPr name="TextBox 13" id="13"/>
            <p:cNvSpPr txBox="true"/>
            <p:nvPr/>
          </p:nvSpPr>
          <p:spPr>
            <a:xfrm rot="0">
              <a:off x="0" y="257043"/>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02</a:t>
              </a:r>
            </a:p>
          </p:txBody>
        </p:sp>
      </p:grpSp>
      <p:grpSp>
        <p:nvGrpSpPr>
          <p:cNvPr name="Group 14" id="14"/>
          <p:cNvGrpSpPr/>
          <p:nvPr/>
        </p:nvGrpSpPr>
        <p:grpSpPr>
          <a:xfrm rot="0">
            <a:off x="454444" y="6356396"/>
            <a:ext cx="11882430" cy="1716969"/>
            <a:chOff x="0" y="0"/>
            <a:chExt cx="15843240" cy="2289292"/>
          </a:xfrm>
        </p:grpSpPr>
        <p:sp>
          <p:nvSpPr>
            <p:cNvPr name="TextBox 15" id="15"/>
            <p:cNvSpPr txBox="true"/>
            <p:nvPr/>
          </p:nvSpPr>
          <p:spPr>
            <a:xfrm rot="0">
              <a:off x="4346474" y="-28575"/>
              <a:ext cx="11496766" cy="2317867"/>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GRUs use gating mechanisms to control the flow of information through the network, with a reset gate and an update gate determining how much of the previous state to forget and how much of the new state to retain.</a:t>
              </a:r>
            </a:p>
          </p:txBody>
        </p:sp>
        <p:sp>
          <p:nvSpPr>
            <p:cNvPr name="TextBox 16" id="16"/>
            <p:cNvSpPr txBox="true"/>
            <p:nvPr/>
          </p:nvSpPr>
          <p:spPr>
            <a:xfrm rot="0">
              <a:off x="0" y="339502"/>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03</a:t>
              </a:r>
            </a:p>
          </p:txBody>
        </p:sp>
      </p:grpSp>
      <p:grpSp>
        <p:nvGrpSpPr>
          <p:cNvPr name="Group 17" id="17"/>
          <p:cNvGrpSpPr/>
          <p:nvPr/>
        </p:nvGrpSpPr>
        <p:grpSpPr>
          <a:xfrm rot="0">
            <a:off x="454444" y="8628364"/>
            <a:ext cx="11703302" cy="1259871"/>
            <a:chOff x="0" y="0"/>
            <a:chExt cx="15604403" cy="1679828"/>
          </a:xfrm>
        </p:grpSpPr>
        <p:sp>
          <p:nvSpPr>
            <p:cNvPr name="TextBox 18" id="18"/>
            <p:cNvSpPr txBox="true"/>
            <p:nvPr/>
          </p:nvSpPr>
          <p:spPr>
            <a:xfrm rot="0">
              <a:off x="4280951" y="-28575"/>
              <a:ext cx="11323452" cy="1708403"/>
            </a:xfrm>
            <a:prstGeom prst="rect">
              <a:avLst/>
            </a:prstGeom>
          </p:spPr>
          <p:txBody>
            <a:bodyPr anchor="t" rtlCol="false" tIns="0" lIns="0" bIns="0" rIns="0">
              <a:spAutoFit/>
            </a:bodyPr>
            <a:lstStyle/>
            <a:p>
              <a:pPr>
                <a:lnSpc>
                  <a:spcPts val="3457"/>
                </a:lnSpc>
              </a:pPr>
              <a:r>
                <a:rPr lang="en-US" sz="2659">
                  <a:solidFill>
                    <a:srgbClr val="292929"/>
                  </a:solidFill>
                  <a:latin typeface="Aileron Regular"/>
                </a:rPr>
                <a:t>GRUs have been found to be faster to train and require fewer parameters than LSTMs, while achieving similar performance on many tasks.</a:t>
              </a:r>
            </a:p>
          </p:txBody>
        </p:sp>
        <p:sp>
          <p:nvSpPr>
            <p:cNvPr name="TextBox 19" id="19"/>
            <p:cNvSpPr txBox="true"/>
            <p:nvPr/>
          </p:nvSpPr>
          <p:spPr>
            <a:xfrm rot="0">
              <a:off x="0" y="47625"/>
              <a:ext cx="2840968" cy="1138466"/>
            </a:xfrm>
            <a:prstGeom prst="rect">
              <a:avLst/>
            </a:prstGeom>
          </p:spPr>
          <p:txBody>
            <a:bodyPr anchor="t" rtlCol="false" tIns="0" lIns="0" bIns="0" rIns="0">
              <a:spAutoFit/>
            </a:bodyPr>
            <a:lstStyle/>
            <a:p>
              <a:pPr algn="r">
                <a:lnSpc>
                  <a:spcPts val="6500"/>
                </a:lnSpc>
              </a:pPr>
              <a:r>
                <a:rPr lang="en-US" sz="5909">
                  <a:solidFill>
                    <a:srgbClr val="FF68D4"/>
                  </a:solidFill>
                  <a:latin typeface="Aileron Heavy"/>
                </a:rPr>
                <a:t>04</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631357" y="541580"/>
            <a:ext cx="5170979" cy="8995818"/>
          </a:xfrm>
          <a:custGeom>
            <a:avLst/>
            <a:gdLst/>
            <a:ahLst/>
            <a:cxnLst/>
            <a:rect r="r" b="b" t="t" l="l"/>
            <a:pathLst>
              <a:path h="8995818" w="5170979">
                <a:moveTo>
                  <a:pt x="0" y="0"/>
                </a:moveTo>
                <a:lnTo>
                  <a:pt x="5170979" y="0"/>
                </a:lnTo>
                <a:lnTo>
                  <a:pt x="5170979" y="8995817"/>
                </a:lnTo>
                <a:lnTo>
                  <a:pt x="0" y="8995817"/>
                </a:lnTo>
                <a:lnTo>
                  <a:pt x="0" y="0"/>
                </a:lnTo>
                <a:close/>
              </a:path>
            </a:pathLst>
          </a:custGeom>
          <a:blipFill>
            <a:blip r:embed="rId4"/>
            <a:stretch>
              <a:fillRect l="-1205" t="0" r="-1205" b="0"/>
            </a:stretch>
          </a:blipFill>
        </p:spPr>
      </p:sp>
      <p:sp>
        <p:nvSpPr>
          <p:cNvPr name="TextBox 8" id="8"/>
          <p:cNvSpPr txBox="true"/>
          <p:nvPr/>
        </p:nvSpPr>
        <p:spPr>
          <a:xfrm rot="0">
            <a:off x="1028700" y="4273310"/>
            <a:ext cx="5806612" cy="1200150"/>
          </a:xfrm>
          <a:prstGeom prst="rect">
            <a:avLst/>
          </a:prstGeom>
        </p:spPr>
        <p:txBody>
          <a:bodyPr anchor="t" rtlCol="false" tIns="0" lIns="0" bIns="0" rIns="0">
            <a:spAutoFit/>
          </a:bodyPr>
          <a:lstStyle/>
          <a:p>
            <a:pPr algn="ctr">
              <a:lnSpc>
                <a:spcPts val="9480"/>
              </a:lnSpc>
            </a:pPr>
            <a:r>
              <a:rPr lang="en-US" sz="7900">
                <a:solidFill>
                  <a:srgbClr val="000000"/>
                </a:solidFill>
                <a:latin typeface="Playfair Display"/>
              </a:rPr>
              <a:t>Architecture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88471"/>
            <a:ext cx="12398250"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Technical Approach​</a:t>
            </a:r>
          </a:p>
        </p:txBody>
      </p:sp>
      <p:grpSp>
        <p:nvGrpSpPr>
          <p:cNvPr name="Group 8" id="8"/>
          <p:cNvGrpSpPr/>
          <p:nvPr/>
        </p:nvGrpSpPr>
        <p:grpSpPr>
          <a:xfrm rot="0">
            <a:off x="-219110" y="3142540"/>
            <a:ext cx="15548936" cy="3038668"/>
            <a:chOff x="0" y="0"/>
            <a:chExt cx="20731914" cy="4051558"/>
          </a:xfrm>
        </p:grpSpPr>
        <p:sp>
          <p:nvSpPr>
            <p:cNvPr name="TextBox 9" id="9"/>
            <p:cNvSpPr txBox="true"/>
            <p:nvPr/>
          </p:nvSpPr>
          <p:spPr>
            <a:xfrm rot="0">
              <a:off x="5687645" y="-69804"/>
              <a:ext cx="15044269" cy="4121362"/>
            </a:xfrm>
            <a:prstGeom prst="rect">
              <a:avLst/>
            </a:prstGeom>
          </p:spPr>
          <p:txBody>
            <a:bodyPr anchor="t" rtlCol="false" tIns="0" lIns="0" bIns="0" rIns="0">
              <a:spAutoFit/>
            </a:bodyPr>
            <a:lstStyle/>
            <a:p>
              <a:pPr>
                <a:lnSpc>
                  <a:spcPts val="3769"/>
                </a:lnSpc>
              </a:pPr>
              <a:r>
                <a:rPr lang="en-US" sz="2899">
                  <a:solidFill>
                    <a:srgbClr val="292929"/>
                  </a:solidFill>
                  <a:latin typeface="Aileron Regular Bold"/>
                </a:rPr>
                <a:t>Data Preprocessing:​</a:t>
              </a:r>
            </a:p>
            <a:p>
              <a:pPr>
                <a:lnSpc>
                  <a:spcPts val="3509"/>
                </a:lnSpc>
              </a:pPr>
              <a:r>
                <a:rPr lang="en-US" sz="2699">
                  <a:solidFill>
                    <a:srgbClr val="292929"/>
                  </a:solidFill>
                  <a:latin typeface="Aileron Regular"/>
                </a:rPr>
                <a:t>a. Extract features from the images in the directory using the VGG16 model and preprocess the image for the VGG model.​</a:t>
              </a:r>
            </a:p>
            <a:p>
              <a:pPr>
                <a:lnSpc>
                  <a:spcPts val="3509"/>
                </a:lnSpc>
              </a:pPr>
              <a:r>
                <a:rPr lang="en-US" sz="2699">
                  <a:solidFill>
                    <a:srgbClr val="292929"/>
                  </a:solidFill>
                  <a:latin typeface="Aileron Regular"/>
                </a:rPr>
                <a:t>b. Store the extracted features in a dictionary and save the dictionary as a pickle file.​</a:t>
              </a:r>
            </a:p>
            <a:p>
              <a:pPr>
                <a:lnSpc>
                  <a:spcPts val="3509"/>
                </a:lnSpc>
              </a:pPr>
              <a:r>
                <a:rPr lang="en-US" sz="2699">
                  <a:solidFill>
                    <a:srgbClr val="292929"/>
                  </a:solidFill>
                  <a:latin typeface="Aileron Regular"/>
                </a:rPr>
                <a:t>c. Load the features from the pickle file and the captions from the captions.txt file.​</a:t>
              </a:r>
            </a:p>
          </p:txBody>
        </p:sp>
        <p:sp>
          <p:nvSpPr>
            <p:cNvPr name="TextBox 10" id="10"/>
            <p:cNvSpPr txBox="true"/>
            <p:nvPr/>
          </p:nvSpPr>
          <p:spPr>
            <a:xfrm rot="0">
              <a:off x="0" y="860340"/>
              <a:ext cx="3774492"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01</a:t>
              </a:r>
            </a:p>
          </p:txBody>
        </p:sp>
      </p:grpSp>
      <p:grpSp>
        <p:nvGrpSpPr>
          <p:cNvPr name="Group 11" id="11"/>
          <p:cNvGrpSpPr/>
          <p:nvPr/>
        </p:nvGrpSpPr>
        <p:grpSpPr>
          <a:xfrm rot="0">
            <a:off x="171868" y="6855341"/>
            <a:ext cx="14766979" cy="2123862"/>
            <a:chOff x="0" y="0"/>
            <a:chExt cx="19689306" cy="2831816"/>
          </a:xfrm>
        </p:grpSpPr>
        <p:sp>
          <p:nvSpPr>
            <p:cNvPr name="TextBox 12" id="12"/>
            <p:cNvSpPr txBox="true"/>
            <p:nvPr/>
          </p:nvSpPr>
          <p:spPr>
            <a:xfrm rot="0">
              <a:off x="5401614" y="-69804"/>
              <a:ext cx="14287692" cy="2901620"/>
            </a:xfrm>
            <a:prstGeom prst="rect">
              <a:avLst/>
            </a:prstGeom>
          </p:spPr>
          <p:txBody>
            <a:bodyPr anchor="t" rtlCol="false" tIns="0" lIns="0" bIns="0" rIns="0">
              <a:spAutoFit/>
            </a:bodyPr>
            <a:lstStyle/>
            <a:p>
              <a:pPr>
                <a:lnSpc>
                  <a:spcPts val="3509"/>
                </a:lnSpc>
              </a:pPr>
              <a:r>
                <a:rPr lang="en-US" sz="2699">
                  <a:solidFill>
                    <a:srgbClr val="292929"/>
                  </a:solidFill>
                  <a:latin typeface="Aileron Regular Bold"/>
                </a:rPr>
                <a:t>Split into training and testing:</a:t>
              </a:r>
              <a:r>
                <a:rPr lang="en-US" sz="2699">
                  <a:solidFill>
                    <a:srgbClr val="292929"/>
                  </a:solidFill>
                  <a:latin typeface="Aileron Regular"/>
                </a:rPr>
                <a:t>​</a:t>
              </a:r>
            </a:p>
            <a:p>
              <a:pPr>
                <a:lnSpc>
                  <a:spcPts val="3509"/>
                </a:lnSpc>
              </a:pPr>
              <a:r>
                <a:rPr lang="en-US" sz="2699">
                  <a:solidFill>
                    <a:srgbClr val="292929"/>
                  </a:solidFill>
                  <a:latin typeface="Aileron Regular"/>
                </a:rPr>
                <a:t>1. Split the image IDs into train and test sets.​</a:t>
              </a:r>
            </a:p>
            <a:p>
              <a:pPr>
                <a:lnSpc>
                  <a:spcPts val="3509"/>
                </a:lnSpc>
              </a:pPr>
              <a:r>
                <a:rPr lang="en-US" sz="2699">
                  <a:solidFill>
                    <a:srgbClr val="292929"/>
                  </a:solidFill>
                  <a:latin typeface="Aileron Regular"/>
                </a:rPr>
                <a:t>2. Create a data generator to get data in batches and encode the sequences.</a:t>
              </a:r>
            </a:p>
            <a:p>
              <a:pPr>
                <a:lnSpc>
                  <a:spcPts val="3509"/>
                </a:lnSpc>
              </a:pPr>
            </a:p>
          </p:txBody>
        </p:sp>
        <p:sp>
          <p:nvSpPr>
            <p:cNvPr name="TextBox 13" id="13"/>
            <p:cNvSpPr txBox="true"/>
            <p:nvPr/>
          </p:nvSpPr>
          <p:spPr>
            <a:xfrm rot="0">
              <a:off x="0" y="548920"/>
              <a:ext cx="3584673"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02</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88471"/>
            <a:ext cx="12398250"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Technical Approach​</a:t>
            </a:r>
          </a:p>
        </p:txBody>
      </p:sp>
      <p:grpSp>
        <p:nvGrpSpPr>
          <p:cNvPr name="Group 8" id="8"/>
          <p:cNvGrpSpPr/>
          <p:nvPr/>
        </p:nvGrpSpPr>
        <p:grpSpPr>
          <a:xfrm rot="0">
            <a:off x="-826649" y="5546561"/>
            <a:ext cx="17495138" cy="2123862"/>
            <a:chOff x="0" y="0"/>
            <a:chExt cx="23326850" cy="2831816"/>
          </a:xfrm>
        </p:grpSpPr>
        <p:sp>
          <p:nvSpPr>
            <p:cNvPr name="TextBox 9" id="9"/>
            <p:cNvSpPr txBox="true"/>
            <p:nvPr/>
          </p:nvSpPr>
          <p:spPr>
            <a:xfrm rot="0">
              <a:off x="6399547" y="-69804"/>
              <a:ext cx="16927303" cy="2901620"/>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ResNet152v2 is a convolutional neural network architecture used for image recognition tasks. It has 152 layers and is an improvement over the original ResNet152 model, using additional techniques such as batch normalization and improved residual connections. ResNet152v2 has achieved state-of-the-art performance on various image recognition benchmarks.​</a:t>
              </a:r>
            </a:p>
          </p:txBody>
        </p:sp>
        <p:sp>
          <p:nvSpPr>
            <p:cNvPr name="TextBox 10" id="10"/>
            <p:cNvSpPr txBox="true"/>
            <p:nvPr/>
          </p:nvSpPr>
          <p:spPr>
            <a:xfrm rot="0">
              <a:off x="0" y="-34833"/>
              <a:ext cx="424693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04</a:t>
              </a:r>
            </a:p>
          </p:txBody>
        </p:sp>
      </p:grpSp>
      <p:grpSp>
        <p:nvGrpSpPr>
          <p:cNvPr name="Group 11" id="11"/>
          <p:cNvGrpSpPr/>
          <p:nvPr/>
        </p:nvGrpSpPr>
        <p:grpSpPr>
          <a:xfrm rot="0">
            <a:off x="-235778" y="3158567"/>
            <a:ext cx="15174625" cy="1686047"/>
            <a:chOff x="0" y="0"/>
            <a:chExt cx="20232834" cy="2248063"/>
          </a:xfrm>
        </p:grpSpPr>
        <p:sp>
          <p:nvSpPr>
            <p:cNvPr name="TextBox 12" id="12"/>
            <p:cNvSpPr txBox="true"/>
            <p:nvPr/>
          </p:nvSpPr>
          <p:spPr>
            <a:xfrm rot="0">
              <a:off x="5550727" y="-69804"/>
              <a:ext cx="14682107" cy="2317867"/>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The first part of the model is a CNN that extracts features from the input images. The CNN architecture used in this code consists of three convolutional layers with 32, 64, and 128 filters respectively, each followed by a MaxPooling2D layer to downsample the output. ​</a:t>
              </a:r>
            </a:p>
          </p:txBody>
        </p:sp>
        <p:sp>
          <p:nvSpPr>
            <p:cNvPr name="TextBox 13" id="13"/>
            <p:cNvSpPr txBox="true"/>
            <p:nvPr/>
          </p:nvSpPr>
          <p:spPr>
            <a:xfrm rot="0">
              <a:off x="0" y="-34833"/>
              <a:ext cx="3683629"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03</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488471"/>
            <a:ext cx="12398250"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Technical Approach​</a:t>
            </a:r>
          </a:p>
        </p:txBody>
      </p:sp>
      <p:grpSp>
        <p:nvGrpSpPr>
          <p:cNvPr name="Group 8" id="8"/>
          <p:cNvGrpSpPr/>
          <p:nvPr/>
        </p:nvGrpSpPr>
        <p:grpSpPr>
          <a:xfrm rot="0">
            <a:off x="-767069" y="4903343"/>
            <a:ext cx="17495138" cy="1904955"/>
            <a:chOff x="0" y="0"/>
            <a:chExt cx="23326850" cy="2539940"/>
          </a:xfrm>
        </p:grpSpPr>
        <p:sp>
          <p:nvSpPr>
            <p:cNvPr name="TextBox 9" id="9"/>
            <p:cNvSpPr txBox="true"/>
            <p:nvPr/>
          </p:nvSpPr>
          <p:spPr>
            <a:xfrm rot="0">
              <a:off x="6399547" y="222072"/>
              <a:ext cx="16927303" cy="2317867"/>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GRU (Gated Recurrent Unit) is a type of recurrent neural network (RNN) architecture that uses gating mechanisms to improve long-term dependencies learning and prevent vanishing gradient problem. It is similar to LSTM (Long Short-Term Memory) but has fewer parameters and can be faster to train.</a:t>
              </a:r>
            </a:p>
          </p:txBody>
        </p:sp>
        <p:sp>
          <p:nvSpPr>
            <p:cNvPr name="TextBox 10" id="10"/>
            <p:cNvSpPr txBox="true"/>
            <p:nvPr/>
          </p:nvSpPr>
          <p:spPr>
            <a:xfrm rot="0">
              <a:off x="0" y="-34833"/>
              <a:ext cx="424693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06</a:t>
              </a:r>
            </a:p>
          </p:txBody>
        </p:sp>
      </p:grpSp>
      <p:grpSp>
        <p:nvGrpSpPr>
          <p:cNvPr name="Group 11" id="11"/>
          <p:cNvGrpSpPr/>
          <p:nvPr/>
        </p:nvGrpSpPr>
        <p:grpSpPr>
          <a:xfrm rot="0">
            <a:off x="-283288" y="2883335"/>
            <a:ext cx="15174625" cy="1467140"/>
            <a:chOff x="0" y="0"/>
            <a:chExt cx="20232834" cy="1956187"/>
          </a:xfrm>
        </p:grpSpPr>
        <p:sp>
          <p:nvSpPr>
            <p:cNvPr name="TextBox 12" id="12"/>
            <p:cNvSpPr txBox="true"/>
            <p:nvPr/>
          </p:nvSpPr>
          <p:spPr>
            <a:xfrm rot="0">
              <a:off x="5550727" y="222072"/>
              <a:ext cx="14682107" cy="1734114"/>
            </a:xfrm>
            <a:prstGeom prst="rect">
              <a:avLst/>
            </a:prstGeom>
          </p:spPr>
          <p:txBody>
            <a:bodyPr anchor="t" rtlCol="false" tIns="0" lIns="0" bIns="0" rIns="0">
              <a:spAutoFit/>
            </a:bodyPr>
            <a:lstStyle/>
            <a:p>
              <a:pPr>
                <a:lnSpc>
                  <a:spcPts val="3509"/>
                </a:lnSpc>
              </a:pPr>
              <a:r>
                <a:rPr lang="en-US" sz="2699">
                  <a:solidFill>
                    <a:srgbClr val="292929"/>
                  </a:solidFill>
                  <a:latin typeface="Aileron Regular"/>
                </a:rPr>
                <a:t>The second part of the model is an LSTM network that takes the 1D feature vector from the CNN as input and processes it to predict the classification of the image. </a:t>
              </a:r>
            </a:p>
          </p:txBody>
        </p:sp>
        <p:sp>
          <p:nvSpPr>
            <p:cNvPr name="TextBox 13" id="13"/>
            <p:cNvSpPr txBox="true"/>
            <p:nvPr/>
          </p:nvSpPr>
          <p:spPr>
            <a:xfrm rot="0">
              <a:off x="0" y="-34833"/>
              <a:ext cx="3683629"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05</a:t>
              </a:r>
            </a:p>
          </p:txBody>
        </p:sp>
      </p:grpSp>
      <p:grpSp>
        <p:nvGrpSpPr>
          <p:cNvPr name="Group 14" id="14"/>
          <p:cNvGrpSpPr/>
          <p:nvPr/>
        </p:nvGrpSpPr>
        <p:grpSpPr>
          <a:xfrm rot="0">
            <a:off x="-767069" y="7412697"/>
            <a:ext cx="17495138" cy="2124700"/>
            <a:chOff x="0" y="0"/>
            <a:chExt cx="23326850" cy="2832934"/>
          </a:xfrm>
        </p:grpSpPr>
        <p:sp>
          <p:nvSpPr>
            <p:cNvPr name="TextBox 15" id="15"/>
            <p:cNvSpPr txBox="true"/>
            <p:nvPr/>
          </p:nvSpPr>
          <p:spPr>
            <a:xfrm rot="0">
              <a:off x="6399547" y="-70922"/>
              <a:ext cx="16927303" cy="2903855"/>
            </a:xfrm>
            <a:prstGeom prst="rect">
              <a:avLst/>
            </a:prstGeom>
          </p:spPr>
          <p:txBody>
            <a:bodyPr anchor="t" rtlCol="false" tIns="0" lIns="0" bIns="0" rIns="0">
              <a:spAutoFit/>
            </a:bodyPr>
            <a:lstStyle/>
            <a:p>
              <a:pPr>
                <a:lnSpc>
                  <a:spcPts val="3509"/>
                </a:lnSpc>
              </a:pPr>
              <a:r>
                <a:rPr lang="en-US" sz="2699">
                  <a:solidFill>
                    <a:srgbClr val="292929"/>
                  </a:solidFill>
                  <a:latin typeface="Aileron Regular Bold"/>
                </a:rPr>
                <a:t>Model Testing:​</a:t>
              </a:r>
            </a:p>
            <a:p>
              <a:pPr>
                <a:lnSpc>
                  <a:spcPts val="3509"/>
                </a:lnSpc>
              </a:pPr>
              <a:r>
                <a:rPr lang="en-US" sz="2699">
                  <a:solidFill>
                    <a:srgbClr val="292929"/>
                  </a:solidFill>
                  <a:latin typeface="Aileron Regular"/>
                </a:rPr>
                <a:t>a. Load the saved model weights.​</a:t>
              </a:r>
            </a:p>
            <a:p>
              <a:pPr>
                <a:lnSpc>
                  <a:spcPts val="3509"/>
                </a:lnSpc>
              </a:pPr>
              <a:r>
                <a:rPr lang="en-US" sz="2699">
                  <a:solidFill>
                    <a:srgbClr val="292929"/>
                  </a:solidFill>
                  <a:latin typeface="Aileron Regular"/>
                </a:rPr>
                <a:t>b. Use the model to generate captions for new images.​</a:t>
              </a:r>
            </a:p>
            <a:p>
              <a:pPr>
                <a:lnSpc>
                  <a:spcPts val="3509"/>
                </a:lnSpc>
              </a:pPr>
              <a:r>
                <a:rPr lang="en-US" sz="2699">
                  <a:solidFill>
                    <a:srgbClr val="292929"/>
                  </a:solidFill>
                  <a:latin typeface="Aileron Regular"/>
                </a:rPr>
                <a:t>c. Evaluate the generated captions using metrics such as BLEU​</a:t>
              </a:r>
            </a:p>
            <a:p>
              <a:pPr>
                <a:lnSpc>
                  <a:spcPts val="3509"/>
                </a:lnSpc>
              </a:pPr>
            </a:p>
          </p:txBody>
        </p:sp>
        <p:sp>
          <p:nvSpPr>
            <p:cNvPr name="TextBox 16" id="16"/>
            <p:cNvSpPr txBox="true"/>
            <p:nvPr/>
          </p:nvSpPr>
          <p:spPr>
            <a:xfrm rot="0">
              <a:off x="0" y="-34833"/>
              <a:ext cx="424693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07</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3907" y="305487"/>
            <a:ext cx="17632584" cy="9683146"/>
            <a:chOff x="0" y="0"/>
            <a:chExt cx="13302275" cy="7305104"/>
          </a:xfrm>
        </p:grpSpPr>
        <p:sp>
          <p:nvSpPr>
            <p:cNvPr name="Freeform 3" id="3"/>
            <p:cNvSpPr/>
            <p:nvPr/>
          </p:nvSpPr>
          <p:spPr>
            <a:xfrm flipH="false" flipV="false" rot="0">
              <a:off x="0" y="0"/>
              <a:ext cx="13302275" cy="7305104"/>
            </a:xfrm>
            <a:custGeom>
              <a:avLst/>
              <a:gdLst/>
              <a:ahLst/>
              <a:cxnLst/>
              <a:rect r="r" b="b" t="t" l="l"/>
              <a:pathLst>
                <a:path h="7305104" w="13302275">
                  <a:moveTo>
                    <a:pt x="0" y="0"/>
                  </a:moveTo>
                  <a:lnTo>
                    <a:pt x="13302275" y="0"/>
                  </a:lnTo>
                  <a:lnTo>
                    <a:pt x="13302275" y="7305104"/>
                  </a:lnTo>
                  <a:lnTo>
                    <a:pt x="0" y="7305104"/>
                  </a:lnTo>
                  <a:close/>
                </a:path>
              </a:pathLst>
            </a:custGeom>
            <a:solidFill>
              <a:srgbClr val="FFFFFF"/>
            </a:solidFill>
            <a:ln w="38100" cap="sq">
              <a:solidFill>
                <a:srgbClr val="FF68D4"/>
              </a:solidFill>
              <a:prstDash val="solid"/>
              <a:miter/>
            </a:ln>
          </p:spPr>
        </p:sp>
        <p:sp>
          <p:nvSpPr>
            <p:cNvPr name="TextBox 4" id="4"/>
            <p:cNvSpPr txBox="true"/>
            <p:nvPr/>
          </p:nvSpPr>
          <p:spPr>
            <a:xfrm>
              <a:off x="0" y="-28575"/>
              <a:ext cx="13302275" cy="7333679"/>
            </a:xfrm>
            <a:prstGeom prst="rect">
              <a:avLst/>
            </a:prstGeom>
          </p:spPr>
          <p:txBody>
            <a:bodyPr anchor="ctr" rtlCol="false" tIns="254000" lIns="254000" bIns="254000" rIns="254000"/>
            <a:lstStyle/>
            <a:p>
              <a:pPr>
                <a:lnSpc>
                  <a:spcPts val="2520"/>
                </a:lnSpc>
              </a:pPr>
            </a:p>
          </p:txBody>
        </p:sp>
      </p:grpSp>
      <p:grpSp>
        <p:nvGrpSpPr>
          <p:cNvPr name="Group 5" id="5"/>
          <p:cNvGrpSpPr>
            <a:grpSpLocks noChangeAspect="true"/>
          </p:cNvGrpSpPr>
          <p:nvPr/>
        </p:nvGrpSpPr>
        <p:grpSpPr>
          <a:xfrm rot="0">
            <a:off x="9429101" y="3027801"/>
            <a:ext cx="3663056" cy="3663041"/>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25047" r="0" b="-25047"/>
              </a:stretch>
            </a:blipFill>
          </p:spPr>
        </p:sp>
      </p:grpSp>
      <p:grpSp>
        <p:nvGrpSpPr>
          <p:cNvPr name="Group 7" id="7"/>
          <p:cNvGrpSpPr>
            <a:grpSpLocks noChangeAspect="true"/>
          </p:cNvGrpSpPr>
          <p:nvPr/>
        </p:nvGrpSpPr>
        <p:grpSpPr>
          <a:xfrm rot="0">
            <a:off x="894157" y="3027801"/>
            <a:ext cx="3663056" cy="3663041"/>
            <a:chOff x="0" y="0"/>
            <a:chExt cx="6350000" cy="6349975"/>
          </a:xfrm>
        </p:grpSpPr>
        <p:sp>
          <p:nvSpPr>
            <p:cNvPr name="Freeform 8" id="8"/>
            <p:cNvSpPr/>
            <p:nvPr/>
          </p:nvSpPr>
          <p:spPr>
            <a:xfrm flipH="false" flipV="false" rot="-126000">
              <a:off x="-62121" y="-62122"/>
              <a:ext cx="6474243" cy="6474218"/>
            </a:xfrm>
            <a:custGeom>
              <a:avLst/>
              <a:gdLst/>
              <a:ahLst/>
              <a:cxnLst/>
              <a:rect r="r" b="b" t="t" l="l"/>
              <a:pathLst>
                <a:path h="6474218" w="6474243">
                  <a:moveTo>
                    <a:pt x="6409987" y="3353491"/>
                  </a:moveTo>
                  <a:cubicBezTo>
                    <a:pt x="6345735" y="5105739"/>
                    <a:pt x="4873076" y="6474218"/>
                    <a:pt x="3120778" y="6409964"/>
                  </a:cubicBezTo>
                  <a:cubicBezTo>
                    <a:pt x="1368454" y="6345709"/>
                    <a:pt x="0" y="4873051"/>
                    <a:pt x="64252" y="3120803"/>
                  </a:cubicBezTo>
                  <a:cubicBezTo>
                    <a:pt x="128507" y="1368467"/>
                    <a:pt x="1601140" y="0"/>
                    <a:pt x="3353464" y="64254"/>
                  </a:cubicBezTo>
                  <a:cubicBezTo>
                    <a:pt x="5105788" y="128509"/>
                    <a:pt x="6474243" y="1601154"/>
                    <a:pt x="6409987" y="3353491"/>
                  </a:cubicBezTo>
                  <a:close/>
                </a:path>
              </a:pathLst>
            </a:custGeom>
            <a:blipFill>
              <a:blip r:embed="rId3"/>
              <a:stretch>
                <a:fillRect l="-10711" t="-9872" r="-4878" b="-44247"/>
              </a:stretch>
            </a:blipFill>
          </p:spPr>
        </p:sp>
      </p:grpSp>
      <p:grpSp>
        <p:nvGrpSpPr>
          <p:cNvPr name="Group 9" id="9"/>
          <p:cNvGrpSpPr>
            <a:grpSpLocks noChangeAspect="true"/>
          </p:cNvGrpSpPr>
          <p:nvPr/>
        </p:nvGrpSpPr>
        <p:grpSpPr>
          <a:xfrm rot="0">
            <a:off x="5127870" y="3027801"/>
            <a:ext cx="3663056" cy="3663041"/>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346" t="-1173" r="0" b="-1173"/>
              </a:stretch>
            </a:blipFill>
          </p:spPr>
        </p:sp>
      </p:grpSp>
      <p:grpSp>
        <p:nvGrpSpPr>
          <p:cNvPr name="Group 11" id="11"/>
          <p:cNvGrpSpPr>
            <a:grpSpLocks noChangeAspect="true"/>
          </p:cNvGrpSpPr>
          <p:nvPr/>
        </p:nvGrpSpPr>
        <p:grpSpPr>
          <a:xfrm rot="0">
            <a:off x="13730787" y="3043410"/>
            <a:ext cx="3663056" cy="3663041"/>
            <a:chOff x="0" y="0"/>
            <a:chExt cx="6350000" cy="6349975"/>
          </a:xfrm>
        </p:grpSpPr>
        <p:sp>
          <p:nvSpPr>
            <p:cNvPr name="Freeform 12" id="12"/>
            <p:cNvSpPr/>
            <p:nvPr/>
          </p:nvSpPr>
          <p:spPr>
            <a:xfrm flipH="false" flipV="false" rot="-113999">
              <a:off x="-56391" y="-56392"/>
              <a:ext cx="6462782" cy="6462758"/>
            </a:xfrm>
            <a:custGeom>
              <a:avLst/>
              <a:gdLst/>
              <a:ahLst/>
              <a:cxnLst/>
              <a:rect r="r" b="b" t="t" l="l"/>
              <a:pathLst>
                <a:path h="6462758" w="6462782">
                  <a:moveTo>
                    <a:pt x="6404644" y="3336685"/>
                  </a:moveTo>
                  <a:cubicBezTo>
                    <a:pt x="6346509" y="5089147"/>
                    <a:pt x="4878636" y="6462758"/>
                    <a:pt x="3126124" y="6404621"/>
                  </a:cubicBezTo>
                  <a:cubicBezTo>
                    <a:pt x="1373586" y="6346483"/>
                    <a:pt x="0" y="4878611"/>
                    <a:pt x="58135" y="3126149"/>
                  </a:cubicBezTo>
                  <a:cubicBezTo>
                    <a:pt x="116273" y="1373599"/>
                    <a:pt x="1584121" y="0"/>
                    <a:pt x="3336658" y="58138"/>
                  </a:cubicBezTo>
                  <a:cubicBezTo>
                    <a:pt x="5089196" y="116275"/>
                    <a:pt x="6462782" y="1584135"/>
                    <a:pt x="6404644" y="3336685"/>
                  </a:cubicBezTo>
                  <a:close/>
                </a:path>
              </a:pathLst>
            </a:custGeom>
            <a:blipFill>
              <a:blip r:embed="rId5"/>
              <a:stretch>
                <a:fillRect l="-5968" t="-55516" r="-13440" b="-3695"/>
              </a:stretch>
            </a:blipFill>
          </p:spPr>
        </p:sp>
      </p:grpSp>
      <p:grpSp>
        <p:nvGrpSpPr>
          <p:cNvPr name="Group 13" id="13"/>
          <p:cNvGrpSpPr/>
          <p:nvPr/>
        </p:nvGrpSpPr>
        <p:grpSpPr>
          <a:xfrm rot="0">
            <a:off x="1028700" y="8940718"/>
            <a:ext cx="2982603" cy="558194"/>
            <a:chOff x="0" y="0"/>
            <a:chExt cx="3976804" cy="744259"/>
          </a:xfrm>
        </p:grpSpPr>
        <p:grpSp>
          <p:nvGrpSpPr>
            <p:cNvPr name="Group 14" id="14"/>
            <p:cNvGrpSpPr/>
            <p:nvPr/>
          </p:nvGrpSpPr>
          <p:grpSpPr>
            <a:xfrm rot="0">
              <a:off x="0" y="0"/>
              <a:ext cx="3976804" cy="744259"/>
              <a:chOff x="0" y="0"/>
              <a:chExt cx="6897394" cy="1290848"/>
            </a:xfrm>
          </p:grpSpPr>
          <p:sp>
            <p:nvSpPr>
              <p:cNvPr name="Freeform 15" id="15"/>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16" id="16"/>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TextBox 17" id="17"/>
          <p:cNvSpPr txBox="true"/>
          <p:nvPr/>
        </p:nvSpPr>
        <p:spPr>
          <a:xfrm rot="0">
            <a:off x="1028700" y="825181"/>
            <a:ext cx="10835455" cy="1371600"/>
          </a:xfrm>
          <a:prstGeom prst="rect">
            <a:avLst/>
          </a:prstGeom>
        </p:spPr>
        <p:txBody>
          <a:bodyPr anchor="t" rtlCol="false" tIns="0" lIns="0" bIns="0" rIns="0">
            <a:spAutoFit/>
          </a:bodyPr>
          <a:lstStyle/>
          <a:p>
            <a:pPr>
              <a:lnSpc>
                <a:spcPts val="10800"/>
              </a:lnSpc>
            </a:pPr>
            <a:r>
              <a:rPr lang="en-US" sz="9000">
                <a:solidFill>
                  <a:srgbClr val="000000"/>
                </a:solidFill>
                <a:latin typeface="Playfair Display Bold"/>
              </a:rPr>
              <a:t>Group Members</a:t>
            </a:r>
          </a:p>
        </p:txBody>
      </p:sp>
      <p:sp>
        <p:nvSpPr>
          <p:cNvPr name="TextBox 18" id="18"/>
          <p:cNvSpPr txBox="true"/>
          <p:nvPr/>
        </p:nvSpPr>
        <p:spPr>
          <a:xfrm rot="0">
            <a:off x="583113" y="7089011"/>
            <a:ext cx="4316157" cy="1661795"/>
          </a:xfrm>
          <a:prstGeom prst="rect">
            <a:avLst/>
          </a:prstGeom>
        </p:spPr>
        <p:txBody>
          <a:bodyPr anchor="t" rtlCol="false" tIns="0" lIns="0" bIns="0" rIns="0">
            <a:spAutoFit/>
          </a:bodyPr>
          <a:lstStyle/>
          <a:p>
            <a:pPr algn="ctr">
              <a:lnSpc>
                <a:spcPts val="4480"/>
              </a:lnSpc>
            </a:pPr>
            <a:r>
              <a:rPr lang="en-US" sz="3200">
                <a:solidFill>
                  <a:srgbClr val="450059"/>
                </a:solidFill>
                <a:latin typeface="Montserrat Semi-Bold Bold"/>
              </a:rPr>
              <a:t>RUCHI KAPADIWALA</a:t>
            </a:r>
          </a:p>
          <a:p>
            <a:pPr algn="ctr">
              <a:lnSpc>
                <a:spcPts val="4480"/>
              </a:lnSpc>
              <a:spcBef>
                <a:spcPct val="0"/>
              </a:spcBef>
            </a:pPr>
            <a:r>
              <a:rPr lang="en-US" sz="3200">
                <a:solidFill>
                  <a:srgbClr val="450059"/>
                </a:solidFill>
                <a:latin typeface="Montserrat Semi-Bold Bold"/>
              </a:rPr>
              <a:t>002772936</a:t>
            </a:r>
          </a:p>
        </p:txBody>
      </p:sp>
      <p:sp>
        <p:nvSpPr>
          <p:cNvPr name="TextBox 19" id="19"/>
          <p:cNvSpPr txBox="true"/>
          <p:nvPr/>
        </p:nvSpPr>
        <p:spPr>
          <a:xfrm rot="0">
            <a:off x="4801319" y="7126080"/>
            <a:ext cx="4316157" cy="1661795"/>
          </a:xfrm>
          <a:prstGeom prst="rect">
            <a:avLst/>
          </a:prstGeom>
        </p:spPr>
        <p:txBody>
          <a:bodyPr anchor="t" rtlCol="false" tIns="0" lIns="0" bIns="0" rIns="0">
            <a:spAutoFit/>
          </a:bodyPr>
          <a:lstStyle/>
          <a:p>
            <a:pPr algn="ctr">
              <a:lnSpc>
                <a:spcPts val="4480"/>
              </a:lnSpc>
            </a:pPr>
            <a:r>
              <a:rPr lang="en-US" sz="3200">
                <a:solidFill>
                  <a:srgbClr val="450059"/>
                </a:solidFill>
                <a:latin typeface="Montserrat Semi-Bold Bold"/>
              </a:rPr>
              <a:t>APARNA</a:t>
            </a:r>
          </a:p>
          <a:p>
            <a:pPr algn="ctr">
              <a:lnSpc>
                <a:spcPts val="4480"/>
              </a:lnSpc>
            </a:pPr>
            <a:r>
              <a:rPr lang="en-US" sz="3200">
                <a:solidFill>
                  <a:srgbClr val="450059"/>
                </a:solidFill>
                <a:latin typeface="Montserrat Semi-Bold Bold"/>
              </a:rPr>
              <a:t>CHAVAN</a:t>
            </a:r>
          </a:p>
          <a:p>
            <a:pPr algn="ctr">
              <a:lnSpc>
                <a:spcPts val="4480"/>
              </a:lnSpc>
              <a:spcBef>
                <a:spcPct val="0"/>
              </a:spcBef>
            </a:pPr>
            <a:r>
              <a:rPr lang="en-US" sz="3200">
                <a:solidFill>
                  <a:srgbClr val="450059"/>
                </a:solidFill>
                <a:latin typeface="Montserrat Semi-Bold Bold"/>
              </a:rPr>
              <a:t>002799851</a:t>
            </a:r>
          </a:p>
        </p:txBody>
      </p:sp>
      <p:sp>
        <p:nvSpPr>
          <p:cNvPr name="TextBox 20" id="20"/>
          <p:cNvSpPr txBox="true"/>
          <p:nvPr/>
        </p:nvSpPr>
        <p:spPr>
          <a:xfrm rot="0">
            <a:off x="9102550" y="7089011"/>
            <a:ext cx="4316157" cy="1661795"/>
          </a:xfrm>
          <a:prstGeom prst="rect">
            <a:avLst/>
          </a:prstGeom>
        </p:spPr>
        <p:txBody>
          <a:bodyPr anchor="t" rtlCol="false" tIns="0" lIns="0" bIns="0" rIns="0">
            <a:spAutoFit/>
          </a:bodyPr>
          <a:lstStyle/>
          <a:p>
            <a:pPr algn="ctr">
              <a:lnSpc>
                <a:spcPts val="4480"/>
              </a:lnSpc>
            </a:pPr>
            <a:r>
              <a:rPr lang="en-US" sz="3200">
                <a:solidFill>
                  <a:srgbClr val="450059"/>
                </a:solidFill>
                <a:latin typeface="Montserrat Semi-Bold Bold"/>
              </a:rPr>
              <a:t>ASHI </a:t>
            </a:r>
          </a:p>
          <a:p>
            <a:pPr algn="ctr">
              <a:lnSpc>
                <a:spcPts val="4480"/>
              </a:lnSpc>
            </a:pPr>
            <a:r>
              <a:rPr lang="en-US" sz="3200">
                <a:solidFill>
                  <a:srgbClr val="450059"/>
                </a:solidFill>
                <a:latin typeface="Montserrat Semi-Bold Bold"/>
              </a:rPr>
              <a:t>TYAGI</a:t>
            </a:r>
          </a:p>
          <a:p>
            <a:pPr algn="ctr">
              <a:lnSpc>
                <a:spcPts val="4480"/>
              </a:lnSpc>
              <a:spcBef>
                <a:spcPct val="0"/>
              </a:spcBef>
            </a:pPr>
            <a:r>
              <a:rPr lang="en-US" sz="3200">
                <a:solidFill>
                  <a:srgbClr val="450059"/>
                </a:solidFill>
                <a:latin typeface="Montserrat Semi-Bold Bold"/>
              </a:rPr>
              <a:t>002706544</a:t>
            </a:r>
          </a:p>
        </p:txBody>
      </p:sp>
      <p:sp>
        <p:nvSpPr>
          <p:cNvPr name="TextBox 21" id="21"/>
          <p:cNvSpPr txBox="true"/>
          <p:nvPr/>
        </p:nvSpPr>
        <p:spPr>
          <a:xfrm rot="0">
            <a:off x="13630334" y="7089011"/>
            <a:ext cx="4316157" cy="1661795"/>
          </a:xfrm>
          <a:prstGeom prst="rect">
            <a:avLst/>
          </a:prstGeom>
        </p:spPr>
        <p:txBody>
          <a:bodyPr anchor="t" rtlCol="false" tIns="0" lIns="0" bIns="0" rIns="0">
            <a:spAutoFit/>
          </a:bodyPr>
          <a:lstStyle/>
          <a:p>
            <a:pPr algn="ctr">
              <a:lnSpc>
                <a:spcPts val="4480"/>
              </a:lnSpc>
            </a:pPr>
            <a:r>
              <a:rPr lang="en-US" sz="3200">
                <a:solidFill>
                  <a:srgbClr val="450059"/>
                </a:solidFill>
                <a:latin typeface="Montserrat Semi-Bold Bold"/>
              </a:rPr>
              <a:t>PARTH </a:t>
            </a:r>
          </a:p>
          <a:p>
            <a:pPr algn="ctr">
              <a:lnSpc>
                <a:spcPts val="4480"/>
              </a:lnSpc>
            </a:pPr>
            <a:r>
              <a:rPr lang="en-US" sz="3200">
                <a:solidFill>
                  <a:srgbClr val="450059"/>
                </a:solidFill>
                <a:latin typeface="Montserrat Semi-Bold Bold"/>
              </a:rPr>
              <a:t>KALANI</a:t>
            </a:r>
          </a:p>
          <a:p>
            <a:pPr algn="ctr">
              <a:lnSpc>
                <a:spcPts val="4480"/>
              </a:lnSpc>
              <a:spcBef>
                <a:spcPct val="0"/>
              </a:spcBef>
            </a:pPr>
            <a:r>
              <a:rPr lang="en-US" sz="3200">
                <a:solidFill>
                  <a:srgbClr val="450059"/>
                </a:solidFill>
                <a:latin typeface="Montserrat Semi-Bold Bold"/>
              </a:rPr>
              <a:t>002766306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89419"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847718" y="-682218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038492" y="8548768"/>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2459613"/>
            <a:ext cx="8115300" cy="6089155"/>
          </a:xfrm>
          <a:custGeom>
            <a:avLst/>
            <a:gdLst/>
            <a:ahLst/>
            <a:cxnLst/>
            <a:rect r="r" b="b" t="t" l="l"/>
            <a:pathLst>
              <a:path h="6089155" w="8115300">
                <a:moveTo>
                  <a:pt x="0" y="0"/>
                </a:moveTo>
                <a:lnTo>
                  <a:pt x="8115300" y="0"/>
                </a:lnTo>
                <a:lnTo>
                  <a:pt x="8115300" y="6089155"/>
                </a:lnTo>
                <a:lnTo>
                  <a:pt x="0" y="6089155"/>
                </a:lnTo>
                <a:lnTo>
                  <a:pt x="0" y="0"/>
                </a:lnTo>
                <a:close/>
              </a:path>
            </a:pathLst>
          </a:custGeom>
          <a:blipFill>
            <a:blip r:embed="rId4"/>
            <a:stretch>
              <a:fillRect l="0" t="0" r="0" b="0"/>
            </a:stretch>
          </a:blipFill>
        </p:spPr>
      </p:sp>
      <p:sp>
        <p:nvSpPr>
          <p:cNvPr name="Freeform 9" id="9"/>
          <p:cNvSpPr/>
          <p:nvPr/>
        </p:nvSpPr>
        <p:spPr>
          <a:xfrm flipH="false" flipV="false" rot="0">
            <a:off x="9498045" y="2440206"/>
            <a:ext cx="8949364" cy="5921770"/>
          </a:xfrm>
          <a:custGeom>
            <a:avLst/>
            <a:gdLst/>
            <a:ahLst/>
            <a:cxnLst/>
            <a:rect r="r" b="b" t="t" l="l"/>
            <a:pathLst>
              <a:path h="5921770" w="8949364">
                <a:moveTo>
                  <a:pt x="0" y="0"/>
                </a:moveTo>
                <a:lnTo>
                  <a:pt x="8949364" y="0"/>
                </a:lnTo>
                <a:lnTo>
                  <a:pt x="8949364" y="5921770"/>
                </a:lnTo>
                <a:lnTo>
                  <a:pt x="0" y="5921770"/>
                </a:lnTo>
                <a:lnTo>
                  <a:pt x="0" y="0"/>
                </a:lnTo>
                <a:close/>
              </a:path>
            </a:pathLst>
          </a:custGeom>
          <a:blipFill>
            <a:blip r:embed="rId5"/>
            <a:stretch>
              <a:fillRect l="0" t="0" r="0" b="0"/>
            </a:stretch>
          </a:blipFill>
        </p:spPr>
      </p:sp>
      <p:sp>
        <p:nvSpPr>
          <p:cNvPr name="TextBox 10" id="10"/>
          <p:cNvSpPr txBox="true"/>
          <p:nvPr/>
        </p:nvSpPr>
        <p:spPr>
          <a:xfrm rot="0">
            <a:off x="1228672" y="449481"/>
            <a:ext cx="13317209"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Results - CNN + LSTM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89419"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63759" y="8482809"/>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98040" y="2745535"/>
            <a:ext cx="6690150" cy="5737274"/>
          </a:xfrm>
          <a:custGeom>
            <a:avLst/>
            <a:gdLst/>
            <a:ahLst/>
            <a:cxnLst/>
            <a:rect r="r" b="b" t="t" l="l"/>
            <a:pathLst>
              <a:path h="5737274" w="6690150">
                <a:moveTo>
                  <a:pt x="0" y="0"/>
                </a:moveTo>
                <a:lnTo>
                  <a:pt x="6690149" y="0"/>
                </a:lnTo>
                <a:lnTo>
                  <a:pt x="6690149" y="5737274"/>
                </a:lnTo>
                <a:lnTo>
                  <a:pt x="0" y="5737274"/>
                </a:lnTo>
                <a:lnTo>
                  <a:pt x="0" y="0"/>
                </a:lnTo>
                <a:close/>
              </a:path>
            </a:pathLst>
          </a:custGeom>
          <a:blipFill>
            <a:blip r:embed="rId4"/>
            <a:stretch>
              <a:fillRect l="-375" t="-6037" r="0" b="0"/>
            </a:stretch>
          </a:blipFill>
        </p:spPr>
      </p:sp>
      <p:sp>
        <p:nvSpPr>
          <p:cNvPr name="Freeform 9" id="9"/>
          <p:cNvSpPr/>
          <p:nvPr/>
        </p:nvSpPr>
        <p:spPr>
          <a:xfrm flipH="false" flipV="false" rot="0">
            <a:off x="9680720" y="2780289"/>
            <a:ext cx="6441207" cy="5620871"/>
          </a:xfrm>
          <a:custGeom>
            <a:avLst/>
            <a:gdLst/>
            <a:ahLst/>
            <a:cxnLst/>
            <a:rect r="r" b="b" t="t" l="l"/>
            <a:pathLst>
              <a:path h="5620871" w="6441207">
                <a:moveTo>
                  <a:pt x="0" y="0"/>
                </a:moveTo>
                <a:lnTo>
                  <a:pt x="6441208" y="0"/>
                </a:lnTo>
                <a:lnTo>
                  <a:pt x="6441208" y="5620870"/>
                </a:lnTo>
                <a:lnTo>
                  <a:pt x="0" y="5620870"/>
                </a:lnTo>
                <a:lnTo>
                  <a:pt x="0" y="0"/>
                </a:lnTo>
                <a:close/>
              </a:path>
            </a:pathLst>
          </a:custGeom>
          <a:blipFill>
            <a:blip r:embed="rId5"/>
            <a:stretch>
              <a:fillRect l="0" t="-6781" r="0" b="0"/>
            </a:stretch>
          </a:blipFill>
        </p:spPr>
      </p:sp>
      <p:sp>
        <p:nvSpPr>
          <p:cNvPr name="TextBox 10" id="10"/>
          <p:cNvSpPr txBox="true"/>
          <p:nvPr/>
        </p:nvSpPr>
        <p:spPr>
          <a:xfrm rot="0">
            <a:off x="1228672" y="449481"/>
            <a:ext cx="13317209"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Results - ResNet + GRU</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89419"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4127654" y="8011114"/>
            <a:ext cx="9279264" cy="9262392"/>
          </a:xfrm>
          <a:custGeom>
            <a:avLst/>
            <a:gdLst/>
            <a:ahLst/>
            <a:cxnLst/>
            <a:rect r="r" b="b" t="t" l="l"/>
            <a:pathLst>
              <a:path h="9262392" w="9279264">
                <a:moveTo>
                  <a:pt x="0" y="0"/>
                </a:moveTo>
                <a:lnTo>
                  <a:pt x="9279264" y="0"/>
                </a:lnTo>
                <a:lnTo>
                  <a:pt x="9279264" y="9262393"/>
                </a:lnTo>
                <a:lnTo>
                  <a:pt x="0" y="9262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92592" y="6174790"/>
            <a:ext cx="6160827" cy="1864899"/>
          </a:xfrm>
          <a:custGeom>
            <a:avLst/>
            <a:gdLst/>
            <a:ahLst/>
            <a:cxnLst/>
            <a:rect r="r" b="b" t="t" l="l"/>
            <a:pathLst>
              <a:path h="1864899" w="6160827">
                <a:moveTo>
                  <a:pt x="0" y="0"/>
                </a:moveTo>
                <a:lnTo>
                  <a:pt x="6160827" y="0"/>
                </a:lnTo>
                <a:lnTo>
                  <a:pt x="6160827" y="1864899"/>
                </a:lnTo>
                <a:lnTo>
                  <a:pt x="0" y="1864899"/>
                </a:lnTo>
                <a:lnTo>
                  <a:pt x="0" y="0"/>
                </a:lnTo>
                <a:close/>
              </a:path>
            </a:pathLst>
          </a:custGeom>
          <a:blipFill>
            <a:blip r:embed="rId4"/>
            <a:stretch>
              <a:fillRect l="0" t="0" r="0" b="0"/>
            </a:stretch>
          </a:blipFill>
        </p:spPr>
      </p:sp>
      <p:sp>
        <p:nvSpPr>
          <p:cNvPr name="Freeform 8" id="8"/>
          <p:cNvSpPr/>
          <p:nvPr/>
        </p:nvSpPr>
        <p:spPr>
          <a:xfrm flipH="false" flipV="false" rot="0">
            <a:off x="9680720" y="6339204"/>
            <a:ext cx="7578580" cy="1408362"/>
          </a:xfrm>
          <a:custGeom>
            <a:avLst/>
            <a:gdLst/>
            <a:ahLst/>
            <a:cxnLst/>
            <a:rect r="r" b="b" t="t" l="l"/>
            <a:pathLst>
              <a:path h="1408362" w="7578580">
                <a:moveTo>
                  <a:pt x="0" y="0"/>
                </a:moveTo>
                <a:lnTo>
                  <a:pt x="7578580" y="0"/>
                </a:lnTo>
                <a:lnTo>
                  <a:pt x="7578580" y="1408363"/>
                </a:lnTo>
                <a:lnTo>
                  <a:pt x="0" y="1408363"/>
                </a:lnTo>
                <a:lnTo>
                  <a:pt x="0" y="0"/>
                </a:lnTo>
                <a:close/>
              </a:path>
            </a:pathLst>
          </a:custGeom>
          <a:blipFill>
            <a:blip r:embed="rId5"/>
            <a:stretch>
              <a:fillRect l="0" t="-1366" r="-13680" b="-1037"/>
            </a:stretch>
          </a:blipFill>
        </p:spPr>
      </p:sp>
      <p:sp>
        <p:nvSpPr>
          <p:cNvPr name="TextBox 9" id="9"/>
          <p:cNvSpPr txBox="true"/>
          <p:nvPr/>
        </p:nvSpPr>
        <p:spPr>
          <a:xfrm rot="0">
            <a:off x="2485396" y="573674"/>
            <a:ext cx="13317209"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BLEU Score</a:t>
            </a:r>
          </a:p>
        </p:txBody>
      </p:sp>
      <p:sp>
        <p:nvSpPr>
          <p:cNvPr name="TextBox 10" id="10"/>
          <p:cNvSpPr txBox="true"/>
          <p:nvPr/>
        </p:nvSpPr>
        <p:spPr>
          <a:xfrm rot="0">
            <a:off x="511978" y="2450099"/>
            <a:ext cx="17453102" cy="1234438"/>
          </a:xfrm>
          <a:prstGeom prst="rect">
            <a:avLst/>
          </a:prstGeom>
        </p:spPr>
        <p:txBody>
          <a:bodyPr anchor="t" rtlCol="false" tIns="0" lIns="0" bIns="0" rIns="0">
            <a:spAutoFit/>
          </a:bodyPr>
          <a:lstStyle/>
          <a:p>
            <a:pPr algn="just">
              <a:lnSpc>
                <a:spcPts val="3360"/>
              </a:lnSpc>
            </a:pPr>
            <a:r>
              <a:rPr lang="en-US" sz="2400">
                <a:solidFill>
                  <a:srgbClr val="000000"/>
                </a:solidFill>
                <a:latin typeface="Canva Sans Bold"/>
              </a:rPr>
              <a:t>The BLEU (Bilingual Evaluation Understudy) score is a metric used to evaluate the quality of machine translation outputs by comparing them with one or more reference translations. ​</a:t>
            </a:r>
          </a:p>
          <a:p>
            <a:pPr algn="just">
              <a:lnSpc>
                <a:spcPts val="3360"/>
              </a:lnSpc>
            </a:pPr>
            <a:r>
              <a:rPr lang="en-US" sz="2400">
                <a:solidFill>
                  <a:srgbClr val="000000"/>
                </a:solidFill>
                <a:latin typeface="Canva Sans Bold"/>
              </a:rPr>
              <a:t>The score ranges from 0 to 1, with 1 being a perfect match with the reference translations</a:t>
            </a:r>
          </a:p>
        </p:txBody>
      </p:sp>
      <p:sp>
        <p:nvSpPr>
          <p:cNvPr name="TextBox 11" id="11"/>
          <p:cNvSpPr txBox="true"/>
          <p:nvPr/>
        </p:nvSpPr>
        <p:spPr>
          <a:xfrm rot="0">
            <a:off x="2014829" y="5060340"/>
            <a:ext cx="5030553" cy="778510"/>
          </a:xfrm>
          <a:prstGeom prst="rect">
            <a:avLst/>
          </a:prstGeom>
        </p:spPr>
        <p:txBody>
          <a:bodyPr anchor="t" rtlCol="false" tIns="0" lIns="0" bIns="0" rIns="0">
            <a:spAutoFit/>
          </a:bodyPr>
          <a:lstStyle/>
          <a:p>
            <a:pPr algn="ctr" marL="0" indent="0" lvl="0">
              <a:lnSpc>
                <a:spcPts val="6440"/>
              </a:lnSpc>
              <a:spcBef>
                <a:spcPct val="0"/>
              </a:spcBef>
            </a:pPr>
            <a:r>
              <a:rPr lang="en-US" sz="4600" strike="noStrike" u="none">
                <a:solidFill>
                  <a:srgbClr val="000000"/>
                </a:solidFill>
                <a:latin typeface="Canva Sans Bold"/>
              </a:rPr>
              <a:t>CNN + LSTM</a:t>
            </a:r>
          </a:p>
        </p:txBody>
      </p:sp>
      <p:sp>
        <p:nvSpPr>
          <p:cNvPr name="TextBox 12" id="12"/>
          <p:cNvSpPr txBox="true"/>
          <p:nvPr/>
        </p:nvSpPr>
        <p:spPr>
          <a:xfrm rot="0">
            <a:off x="10772051" y="5017770"/>
            <a:ext cx="5030553" cy="778510"/>
          </a:xfrm>
          <a:prstGeom prst="rect">
            <a:avLst/>
          </a:prstGeom>
        </p:spPr>
        <p:txBody>
          <a:bodyPr anchor="t" rtlCol="false" tIns="0" lIns="0" bIns="0" rIns="0">
            <a:spAutoFit/>
          </a:bodyPr>
          <a:lstStyle/>
          <a:p>
            <a:pPr algn="ctr">
              <a:lnSpc>
                <a:spcPts val="6440"/>
              </a:lnSpc>
            </a:pPr>
            <a:r>
              <a:rPr lang="en-US" sz="4600">
                <a:solidFill>
                  <a:srgbClr val="000000"/>
                </a:solidFill>
                <a:latin typeface="Canva Sans Bold"/>
              </a:rPr>
              <a:t>ResNet + GRU</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89419"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4427617" y="8294637"/>
            <a:ext cx="9279264" cy="9262392"/>
          </a:xfrm>
          <a:custGeom>
            <a:avLst/>
            <a:gdLst/>
            <a:ahLst/>
            <a:cxnLst/>
            <a:rect r="r" b="b" t="t" l="l"/>
            <a:pathLst>
              <a:path h="9262392" w="9279264">
                <a:moveTo>
                  <a:pt x="0" y="0"/>
                </a:moveTo>
                <a:lnTo>
                  <a:pt x="9279263" y="0"/>
                </a:lnTo>
                <a:lnTo>
                  <a:pt x="9279263"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485396" y="487949"/>
            <a:ext cx="13317209" cy="778510"/>
          </a:xfrm>
          <a:prstGeom prst="rect">
            <a:avLst/>
          </a:prstGeom>
        </p:spPr>
        <p:txBody>
          <a:bodyPr anchor="t" rtlCol="false" tIns="0" lIns="0" bIns="0" rIns="0">
            <a:spAutoFit/>
          </a:bodyPr>
          <a:lstStyle/>
          <a:p>
            <a:pPr algn="ctr" marL="0" indent="0" lvl="0">
              <a:lnSpc>
                <a:spcPts val="6440"/>
              </a:lnSpc>
              <a:spcBef>
                <a:spcPct val="0"/>
              </a:spcBef>
            </a:pPr>
            <a:r>
              <a:rPr lang="en-US" sz="4600" strike="noStrike" u="none">
                <a:solidFill>
                  <a:srgbClr val="000000"/>
                </a:solidFill>
                <a:latin typeface="Canva Sans Bold"/>
              </a:rPr>
              <a:t>Conclusion</a:t>
            </a:r>
          </a:p>
        </p:txBody>
      </p:sp>
      <p:sp>
        <p:nvSpPr>
          <p:cNvPr name="TextBox 8" id="8"/>
          <p:cNvSpPr txBox="true"/>
          <p:nvPr/>
        </p:nvSpPr>
        <p:spPr>
          <a:xfrm rot="0">
            <a:off x="425593" y="2683855"/>
            <a:ext cx="17436815" cy="4145761"/>
          </a:xfrm>
          <a:prstGeom prst="rect">
            <a:avLst/>
          </a:prstGeom>
        </p:spPr>
        <p:txBody>
          <a:bodyPr anchor="t" rtlCol="false" tIns="0" lIns="0" bIns="0" rIns="0">
            <a:spAutoFit/>
          </a:bodyPr>
          <a:lstStyle/>
          <a:p>
            <a:pPr algn="just" marL="568044" indent="-284022" lvl="1">
              <a:lnSpc>
                <a:spcPts val="3683"/>
              </a:lnSpc>
              <a:buFont typeface="Arial"/>
              <a:buChar char="•"/>
            </a:pPr>
            <a:r>
              <a:rPr lang="en-US" sz="2631">
                <a:solidFill>
                  <a:srgbClr val="000000"/>
                </a:solidFill>
                <a:latin typeface="Canva Sans"/>
              </a:rPr>
              <a:t>Based on the given results, it can be concluded that the </a:t>
            </a:r>
            <a:r>
              <a:rPr lang="en-US" sz="2631">
                <a:solidFill>
                  <a:srgbClr val="000000"/>
                </a:solidFill>
                <a:latin typeface="Canva Sans Bold"/>
              </a:rPr>
              <a:t>CNN + LSTM model performs better than the ResNet + GRU model</a:t>
            </a:r>
            <a:r>
              <a:rPr lang="en-US" sz="2631">
                <a:solidFill>
                  <a:srgbClr val="000000"/>
                </a:solidFill>
                <a:latin typeface="Canva Sans"/>
              </a:rPr>
              <a:t> for image caption prediction using the flickr8 dataset. The </a:t>
            </a:r>
            <a:r>
              <a:rPr lang="en-US" sz="2631">
                <a:solidFill>
                  <a:srgbClr val="000000"/>
                </a:solidFill>
                <a:latin typeface="Canva Sans Bold"/>
              </a:rPr>
              <a:t>CNN + LSTM model</a:t>
            </a:r>
            <a:r>
              <a:rPr lang="en-US" sz="2631">
                <a:solidFill>
                  <a:srgbClr val="000000"/>
                </a:solidFill>
                <a:latin typeface="Canva Sans"/>
              </a:rPr>
              <a:t> achieved a higher </a:t>
            </a:r>
            <a:r>
              <a:rPr lang="en-US" sz="2631">
                <a:solidFill>
                  <a:srgbClr val="000000"/>
                </a:solidFill>
                <a:latin typeface="Canva Sans Bold"/>
              </a:rPr>
              <a:t>BLEU-1 score (0.53)</a:t>
            </a:r>
            <a:r>
              <a:rPr lang="en-US" sz="2631">
                <a:solidFill>
                  <a:srgbClr val="000000"/>
                </a:solidFill>
                <a:latin typeface="Canva Sans"/>
              </a:rPr>
              <a:t> compared to the </a:t>
            </a:r>
            <a:r>
              <a:rPr lang="en-US" sz="2631">
                <a:solidFill>
                  <a:srgbClr val="000000"/>
                </a:solidFill>
                <a:latin typeface="Canva Sans Bold"/>
              </a:rPr>
              <a:t>ResNet + GRU model (0.38)</a:t>
            </a:r>
            <a:r>
              <a:rPr lang="en-US" sz="2631">
                <a:solidFill>
                  <a:srgbClr val="000000"/>
                </a:solidFill>
                <a:latin typeface="Canva Sans"/>
              </a:rPr>
              <a:t>, indicating that the CNN + LSTM model generated </a:t>
            </a:r>
            <a:r>
              <a:rPr lang="en-US" sz="2631">
                <a:solidFill>
                  <a:srgbClr val="000000"/>
                </a:solidFill>
                <a:latin typeface="Canva Sans Bold"/>
              </a:rPr>
              <a:t>more accurate and relevant captions for the images</a:t>
            </a:r>
            <a:r>
              <a:rPr lang="en-US" sz="2631">
                <a:solidFill>
                  <a:srgbClr val="000000"/>
                </a:solidFill>
                <a:latin typeface="Canva Sans"/>
              </a:rPr>
              <a:t>.​</a:t>
            </a:r>
          </a:p>
          <a:p>
            <a:pPr algn="just">
              <a:lnSpc>
                <a:spcPts val="3683"/>
              </a:lnSpc>
            </a:pPr>
          </a:p>
          <a:p>
            <a:pPr algn="just" marL="568044" indent="-284022" lvl="1">
              <a:lnSpc>
                <a:spcPts val="3683"/>
              </a:lnSpc>
              <a:buFont typeface="Arial"/>
              <a:buChar char="•"/>
            </a:pPr>
            <a:r>
              <a:rPr lang="en-US" sz="2631">
                <a:solidFill>
                  <a:srgbClr val="000000"/>
                </a:solidFill>
                <a:latin typeface="Canva Sans"/>
              </a:rPr>
              <a:t>However, the </a:t>
            </a:r>
            <a:r>
              <a:rPr lang="en-US" sz="2631">
                <a:solidFill>
                  <a:srgbClr val="000000"/>
                </a:solidFill>
                <a:latin typeface="Canva Sans Bold"/>
              </a:rPr>
              <a:t>ResNet + GRU model achieved a higher BLEU-2 score (0.61)</a:t>
            </a:r>
            <a:r>
              <a:rPr lang="en-US" sz="2631">
                <a:solidFill>
                  <a:srgbClr val="000000"/>
                </a:solidFill>
                <a:latin typeface="Canva Sans"/>
              </a:rPr>
              <a:t> than the </a:t>
            </a:r>
            <a:r>
              <a:rPr lang="en-US" sz="2631">
                <a:solidFill>
                  <a:srgbClr val="000000"/>
                </a:solidFill>
                <a:latin typeface="Canva Sans Bold"/>
              </a:rPr>
              <a:t>CNN + LSTM model (0.30)</a:t>
            </a:r>
            <a:r>
              <a:rPr lang="en-US" sz="2631">
                <a:solidFill>
                  <a:srgbClr val="000000"/>
                </a:solidFill>
                <a:latin typeface="Canva Sans"/>
              </a:rPr>
              <a:t>, which suggests that the ResNet + GRU model </a:t>
            </a:r>
            <a:r>
              <a:rPr lang="en-US" sz="2631">
                <a:solidFill>
                  <a:srgbClr val="000000"/>
                </a:solidFill>
                <a:latin typeface="Canva Sans Bold"/>
              </a:rPr>
              <a:t>performed better in generating captions wit</a:t>
            </a:r>
            <a:r>
              <a:rPr lang="en-US" sz="2631">
                <a:solidFill>
                  <a:srgbClr val="000000"/>
                </a:solidFill>
                <a:latin typeface="Canva Sans Bold"/>
              </a:rPr>
              <a:t>h better syntactic structure and n-gram overlap.​</a:t>
            </a:r>
          </a:p>
          <a:p>
            <a:pPr algn="just">
              <a:lnSpc>
                <a:spcPts val="3403"/>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4653" r="0" b="-3790"/>
            </a:stretch>
          </a:blipFill>
        </p:spPr>
      </p:sp>
      <p:sp>
        <p:nvSpPr>
          <p:cNvPr name="TextBox 3" id="3"/>
          <p:cNvSpPr txBox="true"/>
          <p:nvPr/>
        </p:nvSpPr>
        <p:spPr>
          <a:xfrm rot="0">
            <a:off x="3056546" y="9386064"/>
            <a:ext cx="14997741" cy="374859"/>
          </a:xfrm>
          <a:prstGeom prst="rect">
            <a:avLst/>
          </a:prstGeom>
        </p:spPr>
        <p:txBody>
          <a:bodyPr anchor="t" rtlCol="false" tIns="0" lIns="0" bIns="0" rIns="0">
            <a:spAutoFit/>
          </a:bodyPr>
          <a:lstStyle/>
          <a:p>
            <a:pPr algn="r">
              <a:lnSpc>
                <a:spcPts val="2963"/>
              </a:lnSpc>
              <a:spcBef>
                <a:spcPct val="0"/>
              </a:spcBef>
            </a:pPr>
            <a:r>
              <a:rPr lang="en-US" sz="2116" spc="1693">
                <a:solidFill>
                  <a:srgbClr val="FFFCF6"/>
                </a:solidFill>
                <a:latin typeface="Raleway Bold"/>
              </a:rPr>
              <a:t>CAPTION: POTTED PLANT ON CHAIR ON BOOKS</a:t>
            </a:r>
          </a:p>
        </p:txBody>
      </p:sp>
      <p:sp>
        <p:nvSpPr>
          <p:cNvPr name="TextBox 4" id="4"/>
          <p:cNvSpPr txBox="true"/>
          <p:nvPr/>
        </p:nvSpPr>
        <p:spPr>
          <a:xfrm rot="0">
            <a:off x="8343952" y="7144084"/>
            <a:ext cx="9710335" cy="1850485"/>
          </a:xfrm>
          <a:prstGeom prst="rect">
            <a:avLst/>
          </a:prstGeom>
        </p:spPr>
        <p:txBody>
          <a:bodyPr anchor="t" rtlCol="false" tIns="0" lIns="0" bIns="0" rIns="0">
            <a:spAutoFit/>
          </a:bodyPr>
          <a:lstStyle/>
          <a:p>
            <a:pPr algn="r">
              <a:lnSpc>
                <a:spcPts val="15079"/>
              </a:lnSpc>
              <a:spcBef>
                <a:spcPct val="0"/>
              </a:spcBef>
            </a:pPr>
            <a:r>
              <a:rPr lang="en-US" sz="10771">
                <a:solidFill>
                  <a:srgbClr val="FFFCF6"/>
                </a:solidFill>
                <a:latin typeface="Raleway"/>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99895" y="-9092389"/>
            <a:ext cx="11432615" cy="11411829"/>
          </a:xfrm>
          <a:custGeom>
            <a:avLst/>
            <a:gdLst/>
            <a:ahLst/>
            <a:cxnLst/>
            <a:rect r="r" b="b" t="t" l="l"/>
            <a:pathLst>
              <a:path h="11411829" w="11432615">
                <a:moveTo>
                  <a:pt x="0" y="0"/>
                </a:moveTo>
                <a:lnTo>
                  <a:pt x="11432615" y="0"/>
                </a:lnTo>
                <a:lnTo>
                  <a:pt x="11432615" y="11411829"/>
                </a:lnTo>
                <a:lnTo>
                  <a:pt x="0" y="11411829"/>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4316" y="7022304"/>
            <a:ext cx="11841808" cy="11820277"/>
          </a:xfrm>
          <a:custGeom>
            <a:avLst/>
            <a:gdLst/>
            <a:ahLst/>
            <a:cxnLst/>
            <a:rect r="r" b="b" t="t" l="l"/>
            <a:pathLst>
              <a:path h="11820277" w="11841808">
                <a:moveTo>
                  <a:pt x="0" y="0"/>
                </a:moveTo>
                <a:lnTo>
                  <a:pt x="11841807" y="0"/>
                </a:lnTo>
                <a:lnTo>
                  <a:pt x="11841807" y="11820278"/>
                </a:lnTo>
                <a:lnTo>
                  <a:pt x="0" y="11820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03905" y="1585842"/>
            <a:ext cx="3655502" cy="3969612"/>
            <a:chOff x="0" y="0"/>
            <a:chExt cx="4874003" cy="5292816"/>
          </a:xfrm>
        </p:grpSpPr>
        <p:sp>
          <p:nvSpPr>
            <p:cNvPr name="TextBox 5" id="5"/>
            <p:cNvSpPr txBox="true"/>
            <p:nvPr/>
          </p:nvSpPr>
          <p:spPr>
            <a:xfrm rot="0">
              <a:off x="0" y="-47625"/>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Problem Statement</a:t>
              </a:r>
            </a:p>
          </p:txBody>
        </p:sp>
        <p:sp>
          <p:nvSpPr>
            <p:cNvPr name="TextBox 6" id="6"/>
            <p:cNvSpPr txBox="true"/>
            <p:nvPr/>
          </p:nvSpPr>
          <p:spPr>
            <a:xfrm rot="0">
              <a:off x="0" y="930505"/>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Understanding the Dataset</a:t>
              </a:r>
            </a:p>
          </p:txBody>
        </p:sp>
        <p:sp>
          <p:nvSpPr>
            <p:cNvPr name="TextBox 7" id="7"/>
            <p:cNvSpPr txBox="true"/>
            <p:nvPr/>
          </p:nvSpPr>
          <p:spPr>
            <a:xfrm rot="0">
              <a:off x="0" y="1908635"/>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CNN Model</a:t>
              </a:r>
            </a:p>
          </p:txBody>
        </p:sp>
        <p:sp>
          <p:nvSpPr>
            <p:cNvPr name="TextBox 8" id="8"/>
            <p:cNvSpPr txBox="true"/>
            <p:nvPr/>
          </p:nvSpPr>
          <p:spPr>
            <a:xfrm rot="0">
              <a:off x="0" y="2886765"/>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LSTM Model</a:t>
              </a:r>
            </a:p>
          </p:txBody>
        </p:sp>
        <p:sp>
          <p:nvSpPr>
            <p:cNvPr name="TextBox 9" id="9"/>
            <p:cNvSpPr txBox="true"/>
            <p:nvPr/>
          </p:nvSpPr>
          <p:spPr>
            <a:xfrm rot="0">
              <a:off x="0" y="4843024"/>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ResNet Model</a:t>
              </a:r>
            </a:p>
          </p:txBody>
        </p:sp>
        <p:sp>
          <p:nvSpPr>
            <p:cNvPr name="TextBox 10" id="10"/>
            <p:cNvSpPr txBox="true"/>
            <p:nvPr/>
          </p:nvSpPr>
          <p:spPr>
            <a:xfrm rot="0">
              <a:off x="0" y="3864895"/>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GRU Model</a:t>
              </a:r>
            </a:p>
          </p:txBody>
        </p:sp>
      </p:grpSp>
      <p:grpSp>
        <p:nvGrpSpPr>
          <p:cNvPr name="Group 11" id="11"/>
          <p:cNvGrpSpPr/>
          <p:nvPr/>
        </p:nvGrpSpPr>
        <p:grpSpPr>
          <a:xfrm rot="0">
            <a:off x="6449167" y="1585842"/>
            <a:ext cx="3655502" cy="2502417"/>
            <a:chOff x="0" y="0"/>
            <a:chExt cx="4874003" cy="3336556"/>
          </a:xfrm>
        </p:grpSpPr>
        <p:sp>
          <p:nvSpPr>
            <p:cNvPr name="TextBox 12" id="12"/>
            <p:cNvSpPr txBox="true"/>
            <p:nvPr/>
          </p:nvSpPr>
          <p:spPr>
            <a:xfrm rot="0">
              <a:off x="0" y="930505"/>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Results</a:t>
              </a:r>
            </a:p>
          </p:txBody>
        </p:sp>
        <p:sp>
          <p:nvSpPr>
            <p:cNvPr name="TextBox 13" id="13"/>
            <p:cNvSpPr txBox="true"/>
            <p:nvPr/>
          </p:nvSpPr>
          <p:spPr>
            <a:xfrm rot="0">
              <a:off x="0" y="-47625"/>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Technical Approach</a:t>
              </a:r>
            </a:p>
          </p:txBody>
        </p:sp>
        <p:sp>
          <p:nvSpPr>
            <p:cNvPr name="TextBox 14" id="14"/>
            <p:cNvSpPr txBox="true"/>
            <p:nvPr/>
          </p:nvSpPr>
          <p:spPr>
            <a:xfrm rot="0">
              <a:off x="0" y="2886765"/>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Conclusion</a:t>
              </a:r>
            </a:p>
          </p:txBody>
        </p:sp>
        <p:sp>
          <p:nvSpPr>
            <p:cNvPr name="TextBox 15" id="15"/>
            <p:cNvSpPr txBox="true"/>
            <p:nvPr/>
          </p:nvSpPr>
          <p:spPr>
            <a:xfrm rot="0">
              <a:off x="0" y="1908635"/>
              <a:ext cx="4874003" cy="449792"/>
            </a:xfrm>
            <a:prstGeom prst="rect">
              <a:avLst/>
            </a:prstGeom>
          </p:spPr>
          <p:txBody>
            <a:bodyPr anchor="t" rtlCol="false" tIns="0" lIns="0" bIns="0" rIns="0">
              <a:spAutoFit/>
            </a:bodyPr>
            <a:lstStyle/>
            <a:p>
              <a:pPr>
                <a:lnSpc>
                  <a:spcPts val="2800"/>
                </a:lnSpc>
              </a:pPr>
              <a:r>
                <a:rPr lang="en-US" sz="2000">
                  <a:solidFill>
                    <a:srgbClr val="000000"/>
                  </a:solidFill>
                  <a:latin typeface="Muli Regular"/>
                </a:rPr>
                <a:t>Comparision</a:t>
              </a:r>
            </a:p>
          </p:txBody>
        </p:sp>
      </p:grpSp>
      <p:sp>
        <p:nvSpPr>
          <p:cNvPr name="TextBox 16" id="16"/>
          <p:cNvSpPr txBox="true"/>
          <p:nvPr/>
        </p:nvSpPr>
        <p:spPr>
          <a:xfrm rot="0">
            <a:off x="12542130" y="7465878"/>
            <a:ext cx="4866202" cy="1371600"/>
          </a:xfrm>
          <a:prstGeom prst="rect">
            <a:avLst/>
          </a:prstGeom>
        </p:spPr>
        <p:txBody>
          <a:bodyPr anchor="t" rtlCol="false" tIns="0" lIns="0" bIns="0" rIns="0">
            <a:spAutoFit/>
          </a:bodyPr>
          <a:lstStyle/>
          <a:p>
            <a:pPr algn="ctr" marL="0" indent="0" lvl="0">
              <a:lnSpc>
                <a:spcPts val="10800"/>
              </a:lnSpc>
              <a:spcBef>
                <a:spcPct val="0"/>
              </a:spcBef>
            </a:pPr>
            <a:r>
              <a:rPr lang="en-US" sz="9000">
                <a:solidFill>
                  <a:srgbClr val="000000"/>
                </a:solidFill>
                <a:latin typeface="Playfair Display Bold"/>
              </a:rPr>
              <a:t>Agenda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11762" y="5773766"/>
            <a:ext cx="9042909" cy="9026468"/>
          </a:xfrm>
          <a:custGeom>
            <a:avLst/>
            <a:gdLst/>
            <a:ahLst/>
            <a:cxnLst/>
            <a:rect r="r" b="b" t="t" l="l"/>
            <a:pathLst>
              <a:path h="9026468" w="9042909">
                <a:moveTo>
                  <a:pt x="0" y="0"/>
                </a:moveTo>
                <a:lnTo>
                  <a:pt x="9042909" y="0"/>
                </a:lnTo>
                <a:lnTo>
                  <a:pt x="9042909" y="9026468"/>
                </a:lnTo>
                <a:lnTo>
                  <a:pt x="0" y="9026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5539" y="3295719"/>
            <a:ext cx="4952361" cy="4881017"/>
            <a:chOff x="0" y="0"/>
            <a:chExt cx="3736132" cy="3682310"/>
          </a:xfrm>
        </p:grpSpPr>
        <p:sp>
          <p:nvSpPr>
            <p:cNvPr name="Freeform 4" id="4"/>
            <p:cNvSpPr/>
            <p:nvPr/>
          </p:nvSpPr>
          <p:spPr>
            <a:xfrm flipH="false" flipV="false" rot="0">
              <a:off x="0" y="0"/>
              <a:ext cx="3736132" cy="3682310"/>
            </a:xfrm>
            <a:custGeom>
              <a:avLst/>
              <a:gdLst/>
              <a:ahLst/>
              <a:cxnLst/>
              <a:rect r="r" b="b" t="t" l="l"/>
              <a:pathLst>
                <a:path h="3682310" w="3736132">
                  <a:moveTo>
                    <a:pt x="0" y="0"/>
                  </a:moveTo>
                  <a:lnTo>
                    <a:pt x="3736132" y="0"/>
                  </a:lnTo>
                  <a:lnTo>
                    <a:pt x="3736132" y="3682310"/>
                  </a:lnTo>
                  <a:lnTo>
                    <a:pt x="0" y="3682310"/>
                  </a:lnTo>
                  <a:close/>
                </a:path>
              </a:pathLst>
            </a:custGeom>
            <a:solidFill>
              <a:srgbClr val="FFFFFF"/>
            </a:solidFill>
            <a:ln w="38100" cap="sq">
              <a:solidFill>
                <a:srgbClr val="FF68D4"/>
              </a:solidFill>
              <a:prstDash val="solid"/>
              <a:miter/>
            </a:ln>
          </p:spPr>
        </p:sp>
        <p:sp>
          <p:nvSpPr>
            <p:cNvPr name="TextBox 5" id="5"/>
            <p:cNvSpPr txBox="true"/>
            <p:nvPr/>
          </p:nvSpPr>
          <p:spPr>
            <a:xfrm>
              <a:off x="0" y="-28575"/>
              <a:ext cx="3736132" cy="3710885"/>
            </a:xfrm>
            <a:prstGeom prst="rect">
              <a:avLst/>
            </a:prstGeom>
          </p:spPr>
          <p:txBody>
            <a:bodyPr anchor="ctr" rtlCol="false" tIns="254000" lIns="254000" bIns="254000" rIns="254000"/>
            <a:lstStyle/>
            <a:p>
              <a:pPr>
                <a:lnSpc>
                  <a:spcPts val="2520"/>
                </a:lnSpc>
              </a:pPr>
            </a:p>
          </p:txBody>
        </p:sp>
      </p:grpSp>
      <p:grpSp>
        <p:nvGrpSpPr>
          <p:cNvPr name="Group 6" id="6"/>
          <p:cNvGrpSpPr/>
          <p:nvPr/>
        </p:nvGrpSpPr>
        <p:grpSpPr>
          <a:xfrm rot="0">
            <a:off x="6667819" y="3295719"/>
            <a:ext cx="4952361" cy="4881017"/>
            <a:chOff x="0" y="0"/>
            <a:chExt cx="3736132" cy="3682310"/>
          </a:xfrm>
        </p:grpSpPr>
        <p:sp>
          <p:nvSpPr>
            <p:cNvPr name="Freeform 7" id="7"/>
            <p:cNvSpPr/>
            <p:nvPr/>
          </p:nvSpPr>
          <p:spPr>
            <a:xfrm flipH="false" flipV="false" rot="0">
              <a:off x="0" y="0"/>
              <a:ext cx="3736132" cy="3682310"/>
            </a:xfrm>
            <a:custGeom>
              <a:avLst/>
              <a:gdLst/>
              <a:ahLst/>
              <a:cxnLst/>
              <a:rect r="r" b="b" t="t" l="l"/>
              <a:pathLst>
                <a:path h="3682310" w="3736132">
                  <a:moveTo>
                    <a:pt x="0" y="0"/>
                  </a:moveTo>
                  <a:lnTo>
                    <a:pt x="3736132" y="0"/>
                  </a:lnTo>
                  <a:lnTo>
                    <a:pt x="3736132" y="3682310"/>
                  </a:lnTo>
                  <a:lnTo>
                    <a:pt x="0" y="3682310"/>
                  </a:lnTo>
                  <a:close/>
                </a:path>
              </a:pathLst>
            </a:custGeom>
            <a:solidFill>
              <a:srgbClr val="FFFFFF"/>
            </a:solidFill>
            <a:ln w="38100" cap="sq">
              <a:solidFill>
                <a:srgbClr val="FF68D4"/>
              </a:solidFill>
              <a:prstDash val="solid"/>
              <a:miter/>
            </a:ln>
          </p:spPr>
        </p:sp>
        <p:sp>
          <p:nvSpPr>
            <p:cNvPr name="TextBox 8" id="8"/>
            <p:cNvSpPr txBox="true"/>
            <p:nvPr/>
          </p:nvSpPr>
          <p:spPr>
            <a:xfrm>
              <a:off x="0" y="-28575"/>
              <a:ext cx="3736132" cy="3710885"/>
            </a:xfrm>
            <a:prstGeom prst="rect">
              <a:avLst/>
            </a:prstGeom>
          </p:spPr>
          <p:txBody>
            <a:bodyPr anchor="ctr" rtlCol="false" tIns="254000" lIns="254000" bIns="254000" rIns="254000"/>
            <a:lstStyle/>
            <a:p>
              <a:pPr>
                <a:lnSpc>
                  <a:spcPts val="2520"/>
                </a:lnSpc>
              </a:pPr>
            </a:p>
          </p:txBody>
        </p:sp>
      </p:grpSp>
      <p:grpSp>
        <p:nvGrpSpPr>
          <p:cNvPr name="Group 9" id="9"/>
          <p:cNvGrpSpPr/>
          <p:nvPr/>
        </p:nvGrpSpPr>
        <p:grpSpPr>
          <a:xfrm rot="0">
            <a:off x="12306939" y="3295719"/>
            <a:ext cx="4952361" cy="4881017"/>
            <a:chOff x="0" y="0"/>
            <a:chExt cx="3736132" cy="3682310"/>
          </a:xfrm>
        </p:grpSpPr>
        <p:sp>
          <p:nvSpPr>
            <p:cNvPr name="Freeform 10" id="10"/>
            <p:cNvSpPr/>
            <p:nvPr/>
          </p:nvSpPr>
          <p:spPr>
            <a:xfrm flipH="false" flipV="false" rot="0">
              <a:off x="0" y="0"/>
              <a:ext cx="3736132" cy="3682310"/>
            </a:xfrm>
            <a:custGeom>
              <a:avLst/>
              <a:gdLst/>
              <a:ahLst/>
              <a:cxnLst/>
              <a:rect r="r" b="b" t="t" l="l"/>
              <a:pathLst>
                <a:path h="3682310" w="3736132">
                  <a:moveTo>
                    <a:pt x="0" y="0"/>
                  </a:moveTo>
                  <a:lnTo>
                    <a:pt x="3736132" y="0"/>
                  </a:lnTo>
                  <a:lnTo>
                    <a:pt x="3736132" y="3682310"/>
                  </a:lnTo>
                  <a:lnTo>
                    <a:pt x="0" y="3682310"/>
                  </a:lnTo>
                  <a:close/>
                </a:path>
              </a:pathLst>
            </a:custGeom>
            <a:solidFill>
              <a:srgbClr val="FFFFFF"/>
            </a:solidFill>
            <a:ln w="38100" cap="sq">
              <a:solidFill>
                <a:srgbClr val="FF68D4"/>
              </a:solidFill>
              <a:prstDash val="solid"/>
              <a:miter/>
            </a:ln>
          </p:spPr>
        </p:sp>
        <p:sp>
          <p:nvSpPr>
            <p:cNvPr name="TextBox 11" id="11"/>
            <p:cNvSpPr txBox="true"/>
            <p:nvPr/>
          </p:nvSpPr>
          <p:spPr>
            <a:xfrm>
              <a:off x="0" y="-28575"/>
              <a:ext cx="3736132" cy="3710885"/>
            </a:xfrm>
            <a:prstGeom prst="rect">
              <a:avLst/>
            </a:prstGeom>
          </p:spPr>
          <p:txBody>
            <a:bodyPr anchor="ctr" rtlCol="false" tIns="254000" lIns="254000" bIns="254000" rIns="254000"/>
            <a:lstStyle/>
            <a:p>
              <a:pPr>
                <a:lnSpc>
                  <a:spcPts val="2520"/>
                </a:lnSpc>
              </a:pPr>
            </a:p>
          </p:txBody>
        </p:sp>
      </p:grpSp>
      <p:sp>
        <p:nvSpPr>
          <p:cNvPr name="TextBox 12" id="12"/>
          <p:cNvSpPr txBox="true"/>
          <p:nvPr/>
        </p:nvSpPr>
        <p:spPr>
          <a:xfrm rot="0">
            <a:off x="1726162" y="4009736"/>
            <a:ext cx="3711115" cy="3499485"/>
          </a:xfrm>
          <a:prstGeom prst="rect">
            <a:avLst/>
          </a:prstGeom>
        </p:spPr>
        <p:txBody>
          <a:bodyPr anchor="t" rtlCol="false" tIns="0" lIns="0" bIns="0" rIns="0">
            <a:spAutoFit/>
          </a:bodyPr>
          <a:lstStyle/>
          <a:p>
            <a:pPr>
              <a:lnSpc>
                <a:spcPts val="3509"/>
              </a:lnSpc>
            </a:pPr>
            <a:r>
              <a:rPr lang="en-US" sz="2699">
                <a:solidFill>
                  <a:srgbClr val="000000"/>
                </a:solidFill>
                <a:latin typeface="Muli Regular Bold"/>
              </a:rPr>
              <a:t>The problem we are tackling today is the task of automated image captioning using two different approaches, namely CNN + LSTM and ResNet + GRU. </a:t>
            </a:r>
          </a:p>
        </p:txBody>
      </p:sp>
      <p:sp>
        <p:nvSpPr>
          <p:cNvPr name="TextBox 13" id="13"/>
          <p:cNvSpPr txBox="true"/>
          <p:nvPr/>
        </p:nvSpPr>
        <p:spPr>
          <a:xfrm rot="0">
            <a:off x="7295184" y="3972198"/>
            <a:ext cx="3774471" cy="3499485"/>
          </a:xfrm>
          <a:prstGeom prst="rect">
            <a:avLst/>
          </a:prstGeom>
        </p:spPr>
        <p:txBody>
          <a:bodyPr anchor="t" rtlCol="false" tIns="0" lIns="0" bIns="0" rIns="0">
            <a:spAutoFit/>
          </a:bodyPr>
          <a:lstStyle/>
          <a:p>
            <a:pPr>
              <a:lnSpc>
                <a:spcPts val="3509"/>
              </a:lnSpc>
            </a:pPr>
            <a:r>
              <a:rPr lang="en-US" sz="2699">
                <a:solidFill>
                  <a:srgbClr val="000000"/>
                </a:solidFill>
                <a:latin typeface="Muli Regular Bold"/>
              </a:rPr>
              <a:t>The aim is to compare the performance of these methods on the Flickr 8k Dataset, using pretrained CNN/ResNet models to demonstrate the approaches. </a:t>
            </a:r>
          </a:p>
        </p:txBody>
      </p:sp>
      <p:sp>
        <p:nvSpPr>
          <p:cNvPr name="TextBox 14" id="14"/>
          <p:cNvSpPr txBox="true"/>
          <p:nvPr/>
        </p:nvSpPr>
        <p:spPr>
          <a:xfrm rot="0">
            <a:off x="12858431" y="3753123"/>
            <a:ext cx="3832748" cy="3937635"/>
          </a:xfrm>
          <a:prstGeom prst="rect">
            <a:avLst/>
          </a:prstGeom>
        </p:spPr>
        <p:txBody>
          <a:bodyPr anchor="t" rtlCol="false" tIns="0" lIns="0" bIns="0" rIns="0">
            <a:spAutoFit/>
          </a:bodyPr>
          <a:lstStyle/>
          <a:p>
            <a:pPr>
              <a:lnSpc>
                <a:spcPts val="3509"/>
              </a:lnSpc>
            </a:pPr>
            <a:r>
              <a:rPr lang="en-US" sz="2699">
                <a:solidFill>
                  <a:srgbClr val="000000"/>
                </a:solidFill>
                <a:latin typeface="Muli Regular Bold"/>
              </a:rPr>
              <a:t>The comparison will be based on the BLEU scores, and the goal is to evaluate the effectiveness of these approaches in generating accurate and informative captions for images.</a:t>
            </a:r>
          </a:p>
        </p:txBody>
      </p:sp>
      <p:sp>
        <p:nvSpPr>
          <p:cNvPr name="TextBox 15" id="15"/>
          <p:cNvSpPr txBox="true"/>
          <p:nvPr/>
        </p:nvSpPr>
        <p:spPr>
          <a:xfrm rot="0">
            <a:off x="6057900" y="1175895"/>
            <a:ext cx="11201400" cy="1371600"/>
          </a:xfrm>
          <a:prstGeom prst="rect">
            <a:avLst/>
          </a:prstGeom>
        </p:spPr>
        <p:txBody>
          <a:bodyPr anchor="t" rtlCol="false" tIns="0" lIns="0" bIns="0" rIns="0">
            <a:spAutoFit/>
          </a:bodyPr>
          <a:lstStyle/>
          <a:p>
            <a:pPr algn="r">
              <a:lnSpc>
                <a:spcPts val="10800"/>
              </a:lnSpc>
            </a:pPr>
            <a:r>
              <a:rPr lang="en-US" sz="9000">
                <a:solidFill>
                  <a:srgbClr val="000000"/>
                </a:solidFill>
                <a:latin typeface="Playfair Display Bold"/>
              </a:rPr>
              <a:t>Problem Statement</a:t>
            </a:r>
          </a:p>
        </p:txBody>
      </p:sp>
      <p:grpSp>
        <p:nvGrpSpPr>
          <p:cNvPr name="Group 16" id="16"/>
          <p:cNvGrpSpPr/>
          <p:nvPr/>
        </p:nvGrpSpPr>
        <p:grpSpPr>
          <a:xfrm rot="0">
            <a:off x="14276697" y="8700106"/>
            <a:ext cx="2982603" cy="558194"/>
            <a:chOff x="0" y="0"/>
            <a:chExt cx="3976804" cy="744259"/>
          </a:xfrm>
        </p:grpSpPr>
        <p:grpSp>
          <p:nvGrpSpPr>
            <p:cNvPr name="Group 17" id="17"/>
            <p:cNvGrpSpPr/>
            <p:nvPr/>
          </p:nvGrpSpPr>
          <p:grpSpPr>
            <a:xfrm rot="0">
              <a:off x="0" y="0"/>
              <a:ext cx="3976804" cy="744259"/>
              <a:chOff x="0" y="0"/>
              <a:chExt cx="6897394" cy="1290848"/>
            </a:xfrm>
          </p:grpSpPr>
          <p:sp>
            <p:nvSpPr>
              <p:cNvPr name="Freeform 18" id="18"/>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19" id="19"/>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grpSp>
        <p:nvGrpSpPr>
          <p:cNvPr name="Group 20" id="20"/>
          <p:cNvGrpSpPr/>
          <p:nvPr/>
        </p:nvGrpSpPr>
        <p:grpSpPr>
          <a:xfrm rot="0">
            <a:off x="1105539" y="880620"/>
            <a:ext cx="2012099" cy="1950875"/>
            <a:chOff x="0" y="0"/>
            <a:chExt cx="2682799" cy="2601167"/>
          </a:xfrm>
        </p:grpSpPr>
        <p:sp>
          <p:nvSpPr>
            <p:cNvPr name="Freeform 21" id="21"/>
            <p:cNvSpPr/>
            <p:nvPr/>
          </p:nvSpPr>
          <p:spPr>
            <a:xfrm flipH="false" flipV="false" rot="0">
              <a:off x="392766" y="0"/>
              <a:ext cx="1897267" cy="1893817"/>
            </a:xfrm>
            <a:custGeom>
              <a:avLst/>
              <a:gdLst/>
              <a:ahLst/>
              <a:cxnLst/>
              <a:rect r="r" b="b" t="t" l="l"/>
              <a:pathLst>
                <a:path h="1893817" w="1897267">
                  <a:moveTo>
                    <a:pt x="0" y="0"/>
                  </a:moveTo>
                  <a:lnTo>
                    <a:pt x="1897267" y="0"/>
                  </a:lnTo>
                  <a:lnTo>
                    <a:pt x="1897267" y="1893817"/>
                  </a:lnTo>
                  <a:lnTo>
                    <a:pt x="0" y="18938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0" y="2258479"/>
              <a:ext cx="2682799" cy="342688"/>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Muli Regular"/>
                </a:rPr>
                <a:t>GROUP 02</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64142" y="6446891"/>
            <a:ext cx="14359716" cy="3465039"/>
          </a:xfrm>
          <a:custGeom>
            <a:avLst/>
            <a:gdLst/>
            <a:ahLst/>
            <a:cxnLst/>
            <a:rect r="r" b="b" t="t" l="l"/>
            <a:pathLst>
              <a:path h="3465039" w="14359716">
                <a:moveTo>
                  <a:pt x="0" y="0"/>
                </a:moveTo>
                <a:lnTo>
                  <a:pt x="14359716" y="0"/>
                </a:lnTo>
                <a:lnTo>
                  <a:pt x="14359716" y="3465039"/>
                </a:lnTo>
                <a:lnTo>
                  <a:pt x="0" y="3465039"/>
                </a:lnTo>
                <a:lnTo>
                  <a:pt x="0" y="0"/>
                </a:lnTo>
                <a:close/>
              </a:path>
            </a:pathLst>
          </a:custGeom>
          <a:blipFill>
            <a:blip r:embed="rId2"/>
            <a:stretch>
              <a:fillRect l="0" t="0" r="0" b="0"/>
            </a:stretch>
          </a:blipFill>
        </p:spPr>
      </p:sp>
      <p:sp>
        <p:nvSpPr>
          <p:cNvPr name="Freeform 3" id="3"/>
          <p:cNvSpPr/>
          <p:nvPr/>
        </p:nvSpPr>
        <p:spPr>
          <a:xfrm flipH="false" flipV="false" rot="0">
            <a:off x="4874624" y="2831312"/>
            <a:ext cx="8538751" cy="3015814"/>
          </a:xfrm>
          <a:custGeom>
            <a:avLst/>
            <a:gdLst/>
            <a:ahLst/>
            <a:cxnLst/>
            <a:rect r="r" b="b" t="t" l="l"/>
            <a:pathLst>
              <a:path h="3015814" w="8538751">
                <a:moveTo>
                  <a:pt x="0" y="0"/>
                </a:moveTo>
                <a:lnTo>
                  <a:pt x="8538752" y="0"/>
                </a:lnTo>
                <a:lnTo>
                  <a:pt x="8538752" y="3015814"/>
                </a:lnTo>
                <a:lnTo>
                  <a:pt x="0" y="3015814"/>
                </a:lnTo>
                <a:lnTo>
                  <a:pt x="0" y="0"/>
                </a:lnTo>
                <a:close/>
              </a:path>
            </a:pathLst>
          </a:custGeom>
          <a:blipFill>
            <a:blip r:embed="rId3"/>
            <a:stretch>
              <a:fillRect l="0" t="0" r="0" b="0"/>
            </a:stretch>
          </a:blipFill>
        </p:spPr>
      </p:sp>
      <p:sp>
        <p:nvSpPr>
          <p:cNvPr name="TextBox 4" id="4"/>
          <p:cNvSpPr txBox="true"/>
          <p:nvPr/>
        </p:nvSpPr>
        <p:spPr>
          <a:xfrm rot="0">
            <a:off x="1622826" y="1028700"/>
            <a:ext cx="15042349"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Understanding the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7988" y="632521"/>
            <a:ext cx="1964555" cy="1964555"/>
            <a:chOff x="0" y="0"/>
            <a:chExt cx="2619407" cy="2619407"/>
          </a:xfrm>
        </p:grpSpPr>
        <p:grpSp>
          <p:nvGrpSpPr>
            <p:cNvPr name="Group 3" id="3"/>
            <p:cNvGrpSpPr>
              <a:grpSpLocks noChangeAspect="true"/>
            </p:cNvGrpSpPr>
            <p:nvPr/>
          </p:nvGrpSpPr>
          <p:grpSpPr>
            <a:xfrm rot="0">
              <a:off x="0" y="0"/>
              <a:ext cx="2619407" cy="2619407"/>
              <a:chOff x="0" y="0"/>
              <a:chExt cx="2540000" cy="2540000"/>
            </a:xfrm>
          </p:grpSpPr>
          <p:sp>
            <p:nvSpPr>
              <p:cNvPr name="Freeform 4" id="4"/>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0000"/>
              </a:solidFill>
            </p:spPr>
          </p:sp>
          <p:sp>
            <p:nvSpPr>
              <p:cNvPr name="Freeform 5" id="5"/>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349BFF"/>
              </a:solidFill>
            </p:spPr>
          </p:sp>
        </p:grpSp>
      </p:grpSp>
      <p:grpSp>
        <p:nvGrpSpPr>
          <p:cNvPr name="Group 6" id="6"/>
          <p:cNvGrpSpPr/>
          <p:nvPr/>
        </p:nvGrpSpPr>
        <p:grpSpPr>
          <a:xfrm rot="0">
            <a:off x="757988" y="6774106"/>
            <a:ext cx="1964555" cy="1964555"/>
            <a:chOff x="0" y="0"/>
            <a:chExt cx="2619407" cy="2619407"/>
          </a:xfrm>
        </p:grpSpPr>
        <p:grpSp>
          <p:nvGrpSpPr>
            <p:cNvPr name="Group 7" id="7"/>
            <p:cNvGrpSpPr>
              <a:grpSpLocks noChangeAspect="true"/>
            </p:cNvGrpSpPr>
            <p:nvPr/>
          </p:nvGrpSpPr>
          <p:grpSpPr>
            <a:xfrm rot="0">
              <a:off x="0" y="0"/>
              <a:ext cx="2619407" cy="2619407"/>
              <a:chOff x="0" y="0"/>
              <a:chExt cx="2540000" cy="2540000"/>
            </a:xfrm>
          </p:grpSpPr>
          <p:sp>
            <p:nvSpPr>
              <p:cNvPr name="Freeform 8" id="8"/>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0000"/>
              </a:solidFill>
            </p:spPr>
          </p:sp>
          <p:sp>
            <p:nvSpPr>
              <p:cNvPr name="Freeform 9" id="9"/>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349BFF"/>
              </a:solidFill>
            </p:spPr>
          </p:sp>
        </p:grpSp>
      </p:grpSp>
      <p:grpSp>
        <p:nvGrpSpPr>
          <p:cNvPr name="Group 10" id="10"/>
          <p:cNvGrpSpPr/>
          <p:nvPr/>
        </p:nvGrpSpPr>
        <p:grpSpPr>
          <a:xfrm rot="0">
            <a:off x="757988" y="3768793"/>
            <a:ext cx="1964555" cy="1964555"/>
            <a:chOff x="0" y="0"/>
            <a:chExt cx="2619407" cy="2619407"/>
          </a:xfrm>
        </p:grpSpPr>
        <p:grpSp>
          <p:nvGrpSpPr>
            <p:cNvPr name="Group 11" id="11"/>
            <p:cNvGrpSpPr>
              <a:grpSpLocks noChangeAspect="true"/>
            </p:cNvGrpSpPr>
            <p:nvPr/>
          </p:nvGrpSpPr>
          <p:grpSpPr>
            <a:xfrm rot="0">
              <a:off x="0" y="0"/>
              <a:ext cx="2619407" cy="2619407"/>
              <a:chOff x="0" y="0"/>
              <a:chExt cx="2540000" cy="2540000"/>
            </a:xfrm>
          </p:grpSpPr>
          <p:sp>
            <p:nvSpPr>
              <p:cNvPr name="Freeform 12" id="12"/>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0000"/>
              </a:solidFill>
            </p:spPr>
          </p:sp>
          <p:sp>
            <p:nvSpPr>
              <p:cNvPr name="Freeform 13" id="13"/>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349BFF"/>
              </a:solidFill>
            </p:spPr>
          </p:sp>
        </p:grpSp>
      </p:grpSp>
      <p:sp>
        <p:nvSpPr>
          <p:cNvPr name="AutoShape 14" id="14"/>
          <p:cNvSpPr/>
          <p:nvPr/>
        </p:nvSpPr>
        <p:spPr>
          <a:xfrm rot="0">
            <a:off x="9768719" y="0"/>
            <a:ext cx="8519281" cy="10287000"/>
          </a:xfrm>
          <a:prstGeom prst="rect">
            <a:avLst/>
          </a:prstGeom>
          <a:solidFill>
            <a:srgbClr val="DBE9F6"/>
          </a:solidFill>
        </p:spPr>
      </p:sp>
      <p:sp>
        <p:nvSpPr>
          <p:cNvPr name="TextBox 15" id="15"/>
          <p:cNvSpPr txBox="true"/>
          <p:nvPr/>
        </p:nvSpPr>
        <p:spPr>
          <a:xfrm rot="0">
            <a:off x="11489113" y="2226939"/>
            <a:ext cx="5998267" cy="1676400"/>
          </a:xfrm>
          <a:prstGeom prst="rect">
            <a:avLst/>
          </a:prstGeom>
        </p:spPr>
        <p:txBody>
          <a:bodyPr anchor="t" rtlCol="false" tIns="0" lIns="0" bIns="0" rIns="0">
            <a:spAutoFit/>
          </a:bodyPr>
          <a:lstStyle/>
          <a:p>
            <a:pPr algn="r">
              <a:lnSpc>
                <a:spcPts val="6600"/>
              </a:lnSpc>
            </a:pPr>
            <a:r>
              <a:rPr lang="en-US" sz="5500">
                <a:solidFill>
                  <a:srgbClr val="000000"/>
                </a:solidFill>
                <a:latin typeface="Cy Grotesk Key"/>
              </a:rPr>
              <a:t>DATA DESCRIPTION</a:t>
            </a:r>
          </a:p>
        </p:txBody>
      </p:sp>
      <p:sp>
        <p:nvSpPr>
          <p:cNvPr name="TextBox 16" id="16"/>
          <p:cNvSpPr txBox="true"/>
          <p:nvPr/>
        </p:nvSpPr>
        <p:spPr>
          <a:xfrm rot="0">
            <a:off x="3226891" y="593084"/>
            <a:ext cx="5917109" cy="2472055"/>
          </a:xfrm>
          <a:prstGeom prst="rect">
            <a:avLst/>
          </a:prstGeom>
        </p:spPr>
        <p:txBody>
          <a:bodyPr anchor="t" rtlCol="false" tIns="0" lIns="0" bIns="0" rIns="0">
            <a:spAutoFit/>
          </a:bodyPr>
          <a:lstStyle/>
          <a:p>
            <a:pPr>
              <a:lnSpc>
                <a:spcPts val="3919"/>
              </a:lnSpc>
            </a:pPr>
            <a:r>
              <a:rPr lang="en-US" sz="2799">
                <a:solidFill>
                  <a:srgbClr val="000000"/>
                </a:solidFill>
                <a:latin typeface="Cy Grotesk Key"/>
              </a:rPr>
              <a:t>It contains a collection of 8,000 images, each with 5 different captions written by human annotators, resulting in a total of 40,000 captions.</a:t>
            </a:r>
          </a:p>
        </p:txBody>
      </p:sp>
      <p:sp>
        <p:nvSpPr>
          <p:cNvPr name="TextBox 17" id="17"/>
          <p:cNvSpPr txBox="true"/>
          <p:nvPr/>
        </p:nvSpPr>
        <p:spPr>
          <a:xfrm rot="0">
            <a:off x="3287077" y="6707431"/>
            <a:ext cx="5917109" cy="1481455"/>
          </a:xfrm>
          <a:prstGeom prst="rect">
            <a:avLst/>
          </a:prstGeom>
        </p:spPr>
        <p:txBody>
          <a:bodyPr anchor="t" rtlCol="false" tIns="0" lIns="0" bIns="0" rIns="0">
            <a:spAutoFit/>
          </a:bodyPr>
          <a:lstStyle/>
          <a:p>
            <a:pPr>
              <a:lnSpc>
                <a:spcPts val="3919"/>
              </a:lnSpc>
            </a:pPr>
            <a:r>
              <a:rPr lang="en-US" sz="2799">
                <a:solidFill>
                  <a:srgbClr val="000000"/>
                </a:solidFill>
                <a:latin typeface="Cy Grotesk Key"/>
              </a:rPr>
              <a:t>Flickr8k dataset is a popular benchmark dataset for the task of automated image captioning.</a:t>
            </a:r>
          </a:p>
        </p:txBody>
      </p:sp>
      <p:sp>
        <p:nvSpPr>
          <p:cNvPr name="TextBox 18" id="18"/>
          <p:cNvSpPr txBox="true"/>
          <p:nvPr/>
        </p:nvSpPr>
        <p:spPr>
          <a:xfrm rot="0">
            <a:off x="3226891" y="3702118"/>
            <a:ext cx="5917109" cy="2472055"/>
          </a:xfrm>
          <a:prstGeom prst="rect">
            <a:avLst/>
          </a:prstGeom>
        </p:spPr>
        <p:txBody>
          <a:bodyPr anchor="t" rtlCol="false" tIns="0" lIns="0" bIns="0" rIns="0">
            <a:spAutoFit/>
          </a:bodyPr>
          <a:lstStyle/>
          <a:p>
            <a:pPr>
              <a:lnSpc>
                <a:spcPts val="3919"/>
              </a:lnSpc>
            </a:pPr>
            <a:r>
              <a:rPr lang="en-US" sz="2799">
                <a:solidFill>
                  <a:srgbClr val="000000"/>
                </a:solidFill>
                <a:latin typeface="Cy Grotesk Key"/>
              </a:rPr>
              <a:t>The dataset is split into three subsets: 6,000 images for training, 1,000 images for validation, and 1,000 images for testing.</a:t>
            </a:r>
            <a:r>
              <a:rPr lang="en-US" sz="2799">
                <a:solidFill>
                  <a:srgbClr val="000000"/>
                </a:solidFill>
                <a:latin typeface="Cy Grotesk Key"/>
              </a:rPr>
              <a:t> </a:t>
            </a:r>
          </a:p>
        </p:txBody>
      </p:sp>
      <p:sp>
        <p:nvSpPr>
          <p:cNvPr name="TextBox 19" id="19"/>
          <p:cNvSpPr txBox="true"/>
          <p:nvPr/>
        </p:nvSpPr>
        <p:spPr>
          <a:xfrm rot="0">
            <a:off x="12571237" y="4039802"/>
            <a:ext cx="4916143" cy="490855"/>
          </a:xfrm>
          <a:prstGeom prst="rect">
            <a:avLst/>
          </a:prstGeom>
        </p:spPr>
        <p:txBody>
          <a:bodyPr anchor="t" rtlCol="false" tIns="0" lIns="0" bIns="0" rIns="0">
            <a:spAutoFit/>
          </a:bodyPr>
          <a:lstStyle/>
          <a:p>
            <a:pPr algn="r">
              <a:lnSpc>
                <a:spcPts val="3919"/>
              </a:lnSpc>
            </a:pPr>
            <a:r>
              <a:rPr lang="en-US" sz="2799">
                <a:solidFill>
                  <a:srgbClr val="000000"/>
                </a:solidFill>
                <a:latin typeface="Cy Grotesk Key"/>
              </a:rPr>
              <a:t>Flickr8 Dataset</a:t>
            </a:r>
          </a:p>
        </p:txBody>
      </p:sp>
      <p:grpSp>
        <p:nvGrpSpPr>
          <p:cNvPr name="Group 20" id="20"/>
          <p:cNvGrpSpPr/>
          <p:nvPr/>
        </p:nvGrpSpPr>
        <p:grpSpPr>
          <a:xfrm rot="0">
            <a:off x="15893505" y="276064"/>
            <a:ext cx="2012099" cy="1950875"/>
            <a:chOff x="0" y="0"/>
            <a:chExt cx="2682799" cy="2601167"/>
          </a:xfrm>
        </p:grpSpPr>
        <p:sp>
          <p:nvSpPr>
            <p:cNvPr name="Freeform 21" id="21"/>
            <p:cNvSpPr/>
            <p:nvPr/>
          </p:nvSpPr>
          <p:spPr>
            <a:xfrm flipH="false" flipV="false" rot="0">
              <a:off x="392766" y="0"/>
              <a:ext cx="1897267" cy="1893817"/>
            </a:xfrm>
            <a:custGeom>
              <a:avLst/>
              <a:gdLst/>
              <a:ahLst/>
              <a:cxnLst/>
              <a:rect r="r" b="b" t="t" l="l"/>
              <a:pathLst>
                <a:path h="1893817" w="1897267">
                  <a:moveTo>
                    <a:pt x="0" y="0"/>
                  </a:moveTo>
                  <a:lnTo>
                    <a:pt x="1897267" y="0"/>
                  </a:lnTo>
                  <a:lnTo>
                    <a:pt x="1897267" y="1893817"/>
                  </a:lnTo>
                  <a:lnTo>
                    <a:pt x="0" y="1893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0" y="2258479"/>
              <a:ext cx="2682799" cy="342688"/>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Muli Regular"/>
                </a:rPr>
                <a:t>GROUP 02</a:t>
              </a:r>
            </a:p>
          </p:txBody>
        </p:sp>
      </p:grpSp>
      <p:sp>
        <p:nvSpPr>
          <p:cNvPr name="Freeform 23" id="23"/>
          <p:cNvSpPr/>
          <p:nvPr/>
        </p:nvSpPr>
        <p:spPr>
          <a:xfrm flipH="false" flipV="false" rot="-10800000">
            <a:off x="9768719" y="4971483"/>
            <a:ext cx="11432615" cy="11411829"/>
          </a:xfrm>
          <a:custGeom>
            <a:avLst/>
            <a:gdLst/>
            <a:ahLst/>
            <a:cxnLst/>
            <a:rect r="r" b="b" t="t" l="l"/>
            <a:pathLst>
              <a:path h="11411829" w="11432615">
                <a:moveTo>
                  <a:pt x="0" y="0"/>
                </a:moveTo>
                <a:lnTo>
                  <a:pt x="11432615" y="0"/>
                </a:lnTo>
                <a:lnTo>
                  <a:pt x="11432615" y="11411828"/>
                </a:lnTo>
                <a:lnTo>
                  <a:pt x="0" y="11411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14923001" y="8738661"/>
            <a:ext cx="2982603" cy="558194"/>
            <a:chOff x="0" y="0"/>
            <a:chExt cx="3976804" cy="744259"/>
          </a:xfrm>
        </p:grpSpPr>
        <p:grpSp>
          <p:nvGrpSpPr>
            <p:cNvPr name="Group 25" id="25"/>
            <p:cNvGrpSpPr/>
            <p:nvPr/>
          </p:nvGrpSpPr>
          <p:grpSpPr>
            <a:xfrm rot="0">
              <a:off x="0" y="0"/>
              <a:ext cx="3976804" cy="744259"/>
              <a:chOff x="0" y="0"/>
              <a:chExt cx="6897394" cy="1290848"/>
            </a:xfrm>
          </p:grpSpPr>
          <p:sp>
            <p:nvSpPr>
              <p:cNvPr name="Freeform 26" id="26"/>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000000"/>
              </a:solidFill>
            </p:spPr>
          </p:sp>
        </p:grpSp>
        <p:sp>
          <p:nvSpPr>
            <p:cNvPr name="TextBox 27" id="27"/>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FFFFFF"/>
                  </a:solidFill>
                  <a:latin typeface="Muli Regular"/>
                </a:rPr>
                <a:t>BACK TO AGENDA</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372253" cy="10287000"/>
          </a:xfrm>
          <a:prstGeom prst="rect">
            <a:avLst/>
          </a:prstGeom>
          <a:solidFill>
            <a:srgbClr val="DBE9F6"/>
          </a:solidFill>
        </p:spPr>
      </p:sp>
      <p:sp>
        <p:nvSpPr>
          <p:cNvPr name="TextBox 3" id="3"/>
          <p:cNvSpPr txBox="true"/>
          <p:nvPr/>
        </p:nvSpPr>
        <p:spPr>
          <a:xfrm rot="0">
            <a:off x="732823" y="2574641"/>
            <a:ext cx="7208847" cy="1676400"/>
          </a:xfrm>
          <a:prstGeom prst="rect">
            <a:avLst/>
          </a:prstGeom>
        </p:spPr>
        <p:txBody>
          <a:bodyPr anchor="t" rtlCol="false" tIns="0" lIns="0" bIns="0" rIns="0">
            <a:spAutoFit/>
          </a:bodyPr>
          <a:lstStyle/>
          <a:p>
            <a:pPr>
              <a:lnSpc>
                <a:spcPts val="6600"/>
              </a:lnSpc>
            </a:pPr>
            <a:r>
              <a:rPr lang="en-US" sz="5500">
                <a:solidFill>
                  <a:srgbClr val="000000"/>
                </a:solidFill>
                <a:latin typeface="Cy Grotesk Key"/>
              </a:rPr>
              <a:t>DATA DESCRIPTION</a:t>
            </a:r>
          </a:p>
        </p:txBody>
      </p:sp>
      <p:grpSp>
        <p:nvGrpSpPr>
          <p:cNvPr name="Group 4" id="4"/>
          <p:cNvGrpSpPr/>
          <p:nvPr/>
        </p:nvGrpSpPr>
        <p:grpSpPr>
          <a:xfrm rot="0">
            <a:off x="9144000" y="980224"/>
            <a:ext cx="1964555" cy="1964555"/>
            <a:chOff x="0" y="0"/>
            <a:chExt cx="2619407" cy="2619407"/>
          </a:xfrm>
        </p:grpSpPr>
        <p:grpSp>
          <p:nvGrpSpPr>
            <p:cNvPr name="Group 5" id="5"/>
            <p:cNvGrpSpPr>
              <a:grpSpLocks noChangeAspect="true"/>
            </p:cNvGrpSpPr>
            <p:nvPr/>
          </p:nvGrpSpPr>
          <p:grpSpPr>
            <a:xfrm rot="0">
              <a:off x="0" y="0"/>
              <a:ext cx="2619407" cy="2619407"/>
              <a:chOff x="0" y="0"/>
              <a:chExt cx="2540000" cy="2540000"/>
            </a:xfrm>
          </p:grpSpPr>
          <p:sp>
            <p:nvSpPr>
              <p:cNvPr name="Freeform 6" id="6"/>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0000"/>
              </a:solidFill>
            </p:spPr>
          </p:sp>
          <p:sp>
            <p:nvSpPr>
              <p:cNvPr name="Freeform 7" id="7"/>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349BFF"/>
              </a:solidFill>
            </p:spPr>
          </p:sp>
        </p:grpSp>
      </p:grpSp>
      <p:grpSp>
        <p:nvGrpSpPr>
          <p:cNvPr name="Group 8" id="8"/>
          <p:cNvGrpSpPr/>
          <p:nvPr/>
        </p:nvGrpSpPr>
        <p:grpSpPr>
          <a:xfrm rot="0">
            <a:off x="9144000" y="4488586"/>
            <a:ext cx="1964555" cy="1964555"/>
            <a:chOff x="0" y="0"/>
            <a:chExt cx="2619407" cy="2619407"/>
          </a:xfrm>
        </p:grpSpPr>
        <p:grpSp>
          <p:nvGrpSpPr>
            <p:cNvPr name="Group 9" id="9"/>
            <p:cNvGrpSpPr>
              <a:grpSpLocks noChangeAspect="true"/>
            </p:cNvGrpSpPr>
            <p:nvPr/>
          </p:nvGrpSpPr>
          <p:grpSpPr>
            <a:xfrm rot="0">
              <a:off x="0" y="0"/>
              <a:ext cx="2619407" cy="2619407"/>
              <a:chOff x="0" y="0"/>
              <a:chExt cx="2540000" cy="2540000"/>
            </a:xfrm>
          </p:grpSpPr>
          <p:sp>
            <p:nvSpPr>
              <p:cNvPr name="Freeform 10" id="10"/>
              <p:cNvSpPr/>
              <p:nvPr/>
            </p:nvSpPr>
            <p:spPr>
              <a:xfrm flipH="false" flipV="false" rot="0">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000000"/>
              </a:solidFill>
            </p:spPr>
          </p:sp>
          <p:sp>
            <p:nvSpPr>
              <p:cNvPr name="Freeform 11" id="11"/>
              <p:cNvSpPr/>
              <p:nvPr/>
            </p:nvSpPr>
            <p:spPr>
              <a:xfrm flipH="false" flipV="false" rot="0">
                <a:off x="260102" y="17180"/>
                <a:ext cx="2320434" cy="2632647"/>
              </a:xfrm>
              <a:custGeom>
                <a:avLst/>
                <a:gdLst/>
                <a:ahLst/>
                <a:cxnLst/>
                <a:rect r="r" b="b" t="t" l="l"/>
                <a:pathLst>
                  <a:path h="2632647" w="2320434">
                    <a:moveTo>
                      <a:pt x="1327398" y="23148"/>
                    </a:moveTo>
                    <a:cubicBezTo>
                      <a:pt x="1850242" y="158146"/>
                      <a:pt x="2230549" y="609002"/>
                      <a:pt x="2275492" y="1147120"/>
                    </a:cubicBezTo>
                    <a:cubicBezTo>
                      <a:pt x="2320434" y="1685237"/>
                      <a:pt x="2020184" y="2192933"/>
                      <a:pt x="1526977" y="2412790"/>
                    </a:cubicBezTo>
                    <a:cubicBezTo>
                      <a:pt x="1033770" y="2632646"/>
                      <a:pt x="455466" y="2516583"/>
                      <a:pt x="85285" y="2123447"/>
                    </a:cubicBezTo>
                    <a:cubicBezTo>
                      <a:pt x="22594" y="2057462"/>
                      <a:pt x="0" y="1962978"/>
                      <a:pt x="26059" y="1875771"/>
                    </a:cubicBezTo>
                    <a:cubicBezTo>
                      <a:pt x="52118" y="1788564"/>
                      <a:pt x="122846" y="1721966"/>
                      <a:pt x="211461" y="1701195"/>
                    </a:cubicBezTo>
                    <a:cubicBezTo>
                      <a:pt x="300076" y="1680423"/>
                      <a:pt x="393032" y="1708653"/>
                      <a:pt x="455130" y="1775196"/>
                    </a:cubicBezTo>
                    <a:cubicBezTo>
                      <a:pt x="677239" y="2011077"/>
                      <a:pt x="1024221" y="2080716"/>
                      <a:pt x="1320145" y="1948802"/>
                    </a:cubicBezTo>
                    <a:cubicBezTo>
                      <a:pt x="1616070" y="1816888"/>
                      <a:pt x="1796220" y="1512270"/>
                      <a:pt x="1769254" y="1189400"/>
                    </a:cubicBezTo>
                    <a:cubicBezTo>
                      <a:pt x="1742289" y="866529"/>
                      <a:pt x="1514104" y="596015"/>
                      <a:pt x="1200398" y="515017"/>
                    </a:cubicBezTo>
                    <a:cubicBezTo>
                      <a:pt x="1112170" y="492657"/>
                      <a:pt x="1042650" y="424799"/>
                      <a:pt x="1018162" y="337138"/>
                    </a:cubicBezTo>
                    <a:cubicBezTo>
                      <a:pt x="993674" y="249478"/>
                      <a:pt x="1017960" y="155414"/>
                      <a:pt x="1081826" y="90567"/>
                    </a:cubicBezTo>
                    <a:cubicBezTo>
                      <a:pt x="1145692" y="25719"/>
                      <a:pt x="1239374" y="0"/>
                      <a:pt x="1327398" y="23148"/>
                    </a:cubicBezTo>
                    <a:close/>
                  </a:path>
                </a:pathLst>
              </a:custGeom>
              <a:solidFill>
                <a:srgbClr val="349BFF"/>
              </a:solidFill>
            </p:spPr>
          </p:sp>
        </p:grpSp>
      </p:grpSp>
      <p:sp>
        <p:nvSpPr>
          <p:cNvPr name="TextBox 12" id="12"/>
          <p:cNvSpPr txBox="true"/>
          <p:nvPr/>
        </p:nvSpPr>
        <p:spPr>
          <a:xfrm rot="0">
            <a:off x="11612903" y="940786"/>
            <a:ext cx="5917109" cy="2472055"/>
          </a:xfrm>
          <a:prstGeom prst="rect">
            <a:avLst/>
          </a:prstGeom>
        </p:spPr>
        <p:txBody>
          <a:bodyPr anchor="t" rtlCol="false" tIns="0" lIns="0" bIns="0" rIns="0">
            <a:spAutoFit/>
          </a:bodyPr>
          <a:lstStyle/>
          <a:p>
            <a:pPr>
              <a:lnSpc>
                <a:spcPts val="3919"/>
              </a:lnSpc>
            </a:pPr>
            <a:r>
              <a:rPr lang="en-US" sz="2799">
                <a:solidFill>
                  <a:srgbClr val="000000"/>
                </a:solidFill>
                <a:latin typeface="Cy Grotesk Key"/>
              </a:rPr>
              <a:t>The images in the dataset cover a wide range of categories, including people, animals, landscapes, and objects.</a:t>
            </a:r>
          </a:p>
        </p:txBody>
      </p:sp>
      <p:sp>
        <p:nvSpPr>
          <p:cNvPr name="TextBox 13" id="13"/>
          <p:cNvSpPr txBox="true"/>
          <p:nvPr/>
        </p:nvSpPr>
        <p:spPr>
          <a:xfrm rot="0">
            <a:off x="11612903" y="4421911"/>
            <a:ext cx="5917109" cy="2472055"/>
          </a:xfrm>
          <a:prstGeom prst="rect">
            <a:avLst/>
          </a:prstGeom>
        </p:spPr>
        <p:txBody>
          <a:bodyPr anchor="t" rtlCol="false" tIns="0" lIns="0" bIns="0" rIns="0">
            <a:spAutoFit/>
          </a:bodyPr>
          <a:lstStyle/>
          <a:p>
            <a:pPr>
              <a:lnSpc>
                <a:spcPts val="3919"/>
              </a:lnSpc>
            </a:pPr>
            <a:r>
              <a:rPr lang="en-US" sz="2799">
                <a:solidFill>
                  <a:srgbClr val="000000"/>
                </a:solidFill>
                <a:latin typeface="Cy Grotesk Key"/>
              </a:rPr>
              <a:t>The dataset is useful for evaluating the performance of image captioning models, as it provides a standardized benchmark for comparison.</a:t>
            </a:r>
          </a:p>
        </p:txBody>
      </p:sp>
      <p:sp>
        <p:nvSpPr>
          <p:cNvPr name="TextBox 14" id="14"/>
          <p:cNvSpPr txBox="true"/>
          <p:nvPr/>
        </p:nvSpPr>
        <p:spPr>
          <a:xfrm rot="0">
            <a:off x="732823" y="4421911"/>
            <a:ext cx="4916143" cy="490855"/>
          </a:xfrm>
          <a:prstGeom prst="rect">
            <a:avLst/>
          </a:prstGeom>
        </p:spPr>
        <p:txBody>
          <a:bodyPr anchor="t" rtlCol="false" tIns="0" lIns="0" bIns="0" rIns="0">
            <a:spAutoFit/>
          </a:bodyPr>
          <a:lstStyle/>
          <a:p>
            <a:pPr algn="just">
              <a:lnSpc>
                <a:spcPts val="3919"/>
              </a:lnSpc>
            </a:pPr>
            <a:r>
              <a:rPr lang="en-US" sz="2799">
                <a:solidFill>
                  <a:srgbClr val="000000"/>
                </a:solidFill>
                <a:latin typeface="Cy Grotesk Key"/>
              </a:rPr>
              <a:t>Flickr8 Dataset</a:t>
            </a:r>
          </a:p>
        </p:txBody>
      </p:sp>
      <p:grpSp>
        <p:nvGrpSpPr>
          <p:cNvPr name="Group 15" id="15"/>
          <p:cNvGrpSpPr/>
          <p:nvPr/>
        </p:nvGrpSpPr>
        <p:grpSpPr>
          <a:xfrm rot="0">
            <a:off x="268926" y="259276"/>
            <a:ext cx="2012099" cy="1950875"/>
            <a:chOff x="0" y="0"/>
            <a:chExt cx="2682799" cy="2601167"/>
          </a:xfrm>
        </p:grpSpPr>
        <p:sp>
          <p:nvSpPr>
            <p:cNvPr name="Freeform 16" id="16"/>
            <p:cNvSpPr/>
            <p:nvPr/>
          </p:nvSpPr>
          <p:spPr>
            <a:xfrm flipH="false" flipV="false" rot="0">
              <a:off x="392766" y="0"/>
              <a:ext cx="1897267" cy="1893817"/>
            </a:xfrm>
            <a:custGeom>
              <a:avLst/>
              <a:gdLst/>
              <a:ahLst/>
              <a:cxnLst/>
              <a:rect r="r" b="b" t="t" l="l"/>
              <a:pathLst>
                <a:path h="1893817" w="1897267">
                  <a:moveTo>
                    <a:pt x="0" y="0"/>
                  </a:moveTo>
                  <a:lnTo>
                    <a:pt x="1897267" y="0"/>
                  </a:lnTo>
                  <a:lnTo>
                    <a:pt x="1897267" y="1893817"/>
                  </a:lnTo>
                  <a:lnTo>
                    <a:pt x="0" y="1893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0" y="2258479"/>
              <a:ext cx="2682799" cy="342688"/>
            </a:xfrm>
            <a:prstGeom prst="rect">
              <a:avLst/>
            </a:prstGeom>
          </p:spPr>
          <p:txBody>
            <a:bodyPr anchor="t" rtlCol="false" tIns="0" lIns="0" bIns="0" rIns="0">
              <a:spAutoFit/>
            </a:bodyPr>
            <a:lstStyle/>
            <a:p>
              <a:pPr algn="ctr">
                <a:lnSpc>
                  <a:spcPts val="2239"/>
                </a:lnSpc>
                <a:spcBef>
                  <a:spcPct val="0"/>
                </a:spcBef>
              </a:pPr>
              <a:r>
                <a:rPr lang="en-US" sz="1599">
                  <a:solidFill>
                    <a:srgbClr val="000000"/>
                  </a:solidFill>
                  <a:latin typeface="Muli Regular"/>
                </a:rPr>
                <a:t>GROUP 02</a:t>
              </a:r>
            </a:p>
          </p:txBody>
        </p:sp>
      </p:grpSp>
      <p:sp>
        <p:nvSpPr>
          <p:cNvPr name="Freeform 18" id="18"/>
          <p:cNvSpPr/>
          <p:nvPr/>
        </p:nvSpPr>
        <p:spPr>
          <a:xfrm flipH="false" flipV="false" rot="-10800000">
            <a:off x="-3060362" y="4912767"/>
            <a:ext cx="11432615" cy="11411829"/>
          </a:xfrm>
          <a:custGeom>
            <a:avLst/>
            <a:gdLst/>
            <a:ahLst/>
            <a:cxnLst/>
            <a:rect r="r" b="b" t="t" l="l"/>
            <a:pathLst>
              <a:path h="11411829" w="11432615">
                <a:moveTo>
                  <a:pt x="0" y="0"/>
                </a:moveTo>
                <a:lnTo>
                  <a:pt x="11432615" y="0"/>
                </a:lnTo>
                <a:lnTo>
                  <a:pt x="11432615" y="11411828"/>
                </a:lnTo>
                <a:lnTo>
                  <a:pt x="0" y="11411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789723" y="8979203"/>
            <a:ext cx="2982603" cy="558194"/>
            <a:chOff x="0" y="0"/>
            <a:chExt cx="3976804" cy="744259"/>
          </a:xfrm>
        </p:grpSpPr>
        <p:grpSp>
          <p:nvGrpSpPr>
            <p:cNvPr name="Group 20" id="20"/>
            <p:cNvGrpSpPr/>
            <p:nvPr/>
          </p:nvGrpSpPr>
          <p:grpSpPr>
            <a:xfrm rot="0">
              <a:off x="0" y="0"/>
              <a:ext cx="3976804" cy="744259"/>
              <a:chOff x="0" y="0"/>
              <a:chExt cx="6897394" cy="1290848"/>
            </a:xfrm>
          </p:grpSpPr>
          <p:sp>
            <p:nvSpPr>
              <p:cNvPr name="Freeform 21" id="21"/>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000000"/>
              </a:solidFill>
            </p:spPr>
          </p:sp>
        </p:grpSp>
        <p:sp>
          <p:nvSpPr>
            <p:cNvPr name="TextBox 22" id="22"/>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FFFFFF"/>
                  </a:solidFill>
                  <a:latin typeface="Muli Regular"/>
                </a:rPr>
                <a:t>BACK TO AGENDA</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12108" y="8700106"/>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312108" y="4820073"/>
            <a:ext cx="9220821" cy="2240917"/>
          </a:xfrm>
          <a:custGeom>
            <a:avLst/>
            <a:gdLst/>
            <a:ahLst/>
            <a:cxnLst/>
            <a:rect r="r" b="b" t="t" l="l"/>
            <a:pathLst>
              <a:path h="2240917" w="9220821">
                <a:moveTo>
                  <a:pt x="0" y="0"/>
                </a:moveTo>
                <a:lnTo>
                  <a:pt x="9220822" y="0"/>
                </a:lnTo>
                <a:lnTo>
                  <a:pt x="9220822" y="2240917"/>
                </a:lnTo>
                <a:lnTo>
                  <a:pt x="0" y="2240917"/>
                </a:lnTo>
                <a:lnTo>
                  <a:pt x="0" y="0"/>
                </a:lnTo>
                <a:close/>
              </a:path>
            </a:pathLst>
          </a:custGeom>
          <a:blipFill>
            <a:blip r:embed="rId2"/>
            <a:stretch>
              <a:fillRect l="0" t="0" r="0" b="0"/>
            </a:stretch>
          </a:blipFill>
        </p:spPr>
      </p:sp>
      <p:sp>
        <p:nvSpPr>
          <p:cNvPr name="Freeform 7" id="7"/>
          <p:cNvSpPr/>
          <p:nvPr/>
        </p:nvSpPr>
        <p:spPr>
          <a:xfrm flipH="false" flipV="false" rot="0">
            <a:off x="6750881" y="7417956"/>
            <a:ext cx="10695362" cy="2272764"/>
          </a:xfrm>
          <a:custGeom>
            <a:avLst/>
            <a:gdLst/>
            <a:ahLst/>
            <a:cxnLst/>
            <a:rect r="r" b="b" t="t" l="l"/>
            <a:pathLst>
              <a:path h="2272764" w="10695362">
                <a:moveTo>
                  <a:pt x="0" y="0"/>
                </a:moveTo>
                <a:lnTo>
                  <a:pt x="10695361" y="0"/>
                </a:lnTo>
                <a:lnTo>
                  <a:pt x="10695361" y="2272764"/>
                </a:lnTo>
                <a:lnTo>
                  <a:pt x="0" y="2272764"/>
                </a:lnTo>
                <a:lnTo>
                  <a:pt x="0" y="0"/>
                </a:lnTo>
                <a:close/>
              </a:path>
            </a:pathLst>
          </a:custGeom>
          <a:blipFill>
            <a:blip r:embed="rId3"/>
            <a:stretch>
              <a:fillRect l="0" t="0" r="0" b="0"/>
            </a:stretch>
          </a:blipFill>
        </p:spPr>
      </p:sp>
      <p:grpSp>
        <p:nvGrpSpPr>
          <p:cNvPr name="Group 8" id="8"/>
          <p:cNvGrpSpPr/>
          <p:nvPr/>
        </p:nvGrpSpPr>
        <p:grpSpPr>
          <a:xfrm rot="0">
            <a:off x="1312108" y="1263550"/>
            <a:ext cx="15663783" cy="2890720"/>
            <a:chOff x="0" y="0"/>
            <a:chExt cx="20885045" cy="3854293"/>
          </a:xfrm>
        </p:grpSpPr>
        <p:sp>
          <p:nvSpPr>
            <p:cNvPr name="TextBox 9" id="9"/>
            <p:cNvSpPr txBox="true"/>
            <p:nvPr/>
          </p:nvSpPr>
          <p:spPr>
            <a:xfrm rot="0">
              <a:off x="0" y="0"/>
              <a:ext cx="20885045" cy="1828800"/>
            </a:xfrm>
            <a:prstGeom prst="rect">
              <a:avLst/>
            </a:prstGeom>
          </p:spPr>
          <p:txBody>
            <a:bodyPr anchor="t" rtlCol="false" tIns="0" lIns="0" bIns="0" rIns="0">
              <a:spAutoFit/>
            </a:bodyPr>
            <a:lstStyle/>
            <a:p>
              <a:pPr>
                <a:lnSpc>
                  <a:spcPts val="10800"/>
                </a:lnSpc>
              </a:pPr>
              <a:r>
                <a:rPr lang="en-US" sz="9000">
                  <a:solidFill>
                    <a:srgbClr val="000000"/>
                  </a:solidFill>
                  <a:latin typeface="Playfair Display Bold"/>
                </a:rPr>
                <a:t>Data Preprocessing​</a:t>
              </a:r>
            </a:p>
          </p:txBody>
        </p:sp>
        <p:sp>
          <p:nvSpPr>
            <p:cNvPr name="TextBox 10" id="10"/>
            <p:cNvSpPr txBox="true"/>
            <p:nvPr/>
          </p:nvSpPr>
          <p:spPr>
            <a:xfrm rot="0">
              <a:off x="0" y="2211548"/>
              <a:ext cx="20885045" cy="1642745"/>
            </a:xfrm>
            <a:prstGeom prst="rect">
              <a:avLst/>
            </a:prstGeom>
          </p:spPr>
          <p:txBody>
            <a:bodyPr anchor="t" rtlCol="false" tIns="0" lIns="0" bIns="0" rIns="0">
              <a:spAutoFit/>
            </a:bodyPr>
            <a:lstStyle/>
            <a:p>
              <a:pPr algn="l">
                <a:lnSpc>
                  <a:spcPts val="3359"/>
                </a:lnSpc>
              </a:pPr>
              <a:r>
                <a:rPr lang="en-US" sz="2399">
                  <a:solidFill>
                    <a:srgbClr val="000000"/>
                  </a:solidFill>
                  <a:latin typeface="Muli Regular Bold"/>
                </a:rPr>
                <a:t>Preprocessing the captions by converting them to lowercase, removing special characters and whitespace, joining the words with spaces, and adding startseq and endseq tokens to indicate the beginning and the ending of a sentence</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2024" y="8979203"/>
            <a:ext cx="2982603" cy="558194"/>
            <a:chOff x="0" y="0"/>
            <a:chExt cx="3976804" cy="744259"/>
          </a:xfrm>
        </p:grpSpPr>
        <p:grpSp>
          <p:nvGrpSpPr>
            <p:cNvPr name="Group 3" id="3"/>
            <p:cNvGrpSpPr/>
            <p:nvPr/>
          </p:nvGrpSpPr>
          <p:grpSpPr>
            <a:xfrm rot="0">
              <a:off x="0" y="0"/>
              <a:ext cx="3976804" cy="744259"/>
              <a:chOff x="0" y="0"/>
              <a:chExt cx="6897394" cy="1290848"/>
            </a:xfrm>
          </p:grpSpPr>
          <p:sp>
            <p:nvSpPr>
              <p:cNvPr name="Freeform 4" id="4"/>
              <p:cNvSpPr/>
              <p:nvPr/>
            </p:nvSpPr>
            <p:spPr>
              <a:xfrm flipH="false" flipV="false" rot="0">
                <a:off x="0" y="0"/>
                <a:ext cx="6897394" cy="1290848"/>
              </a:xfrm>
              <a:custGeom>
                <a:avLst/>
                <a:gdLst/>
                <a:ahLst/>
                <a:cxnLst/>
                <a:rect r="r" b="b" t="t" l="l"/>
                <a:pathLst>
                  <a:path h="1290848" w="6897394">
                    <a:moveTo>
                      <a:pt x="0" y="0"/>
                    </a:moveTo>
                    <a:lnTo>
                      <a:pt x="0" y="1290848"/>
                    </a:lnTo>
                    <a:lnTo>
                      <a:pt x="6897394" y="1290848"/>
                    </a:lnTo>
                    <a:lnTo>
                      <a:pt x="6897394" y="0"/>
                    </a:lnTo>
                    <a:lnTo>
                      <a:pt x="0" y="0"/>
                    </a:lnTo>
                    <a:close/>
                    <a:moveTo>
                      <a:pt x="6836434" y="1229888"/>
                    </a:moveTo>
                    <a:lnTo>
                      <a:pt x="59690" y="1229888"/>
                    </a:lnTo>
                    <a:lnTo>
                      <a:pt x="59690" y="59690"/>
                    </a:lnTo>
                    <a:lnTo>
                      <a:pt x="6836434" y="59690"/>
                    </a:lnTo>
                    <a:lnTo>
                      <a:pt x="6836434" y="1229888"/>
                    </a:lnTo>
                    <a:close/>
                  </a:path>
                </a:pathLst>
              </a:custGeom>
              <a:solidFill>
                <a:srgbClr val="FF68D4"/>
              </a:solidFill>
            </p:spPr>
          </p:sp>
        </p:grpSp>
        <p:sp>
          <p:nvSpPr>
            <p:cNvPr name="TextBox 5" id="5"/>
            <p:cNvSpPr txBox="true"/>
            <p:nvPr/>
          </p:nvSpPr>
          <p:spPr>
            <a:xfrm rot="0">
              <a:off x="448728" y="180995"/>
              <a:ext cx="3079349" cy="372745"/>
            </a:xfrm>
            <a:prstGeom prst="rect">
              <a:avLst/>
            </a:prstGeom>
          </p:spPr>
          <p:txBody>
            <a:bodyPr anchor="t" rtlCol="false" tIns="0" lIns="0" bIns="0" rIns="0">
              <a:spAutoFit/>
            </a:bodyPr>
            <a:lstStyle/>
            <a:p>
              <a:pPr algn="ctr">
                <a:lnSpc>
                  <a:spcPts val="2340"/>
                </a:lnSpc>
              </a:pPr>
              <a:r>
                <a:rPr lang="en-US" sz="1800">
                  <a:solidFill>
                    <a:srgbClr val="000000"/>
                  </a:solidFill>
                  <a:latin typeface="Muli Regular"/>
                </a:rPr>
                <a:t>BACK TO AGENDA</a:t>
              </a:r>
            </a:p>
          </p:txBody>
        </p:sp>
      </p:grpSp>
      <p:sp>
        <p:nvSpPr>
          <p:cNvPr name="Freeform 6" id="6"/>
          <p:cNvSpPr/>
          <p:nvPr/>
        </p:nvSpPr>
        <p:spPr>
          <a:xfrm flipH="false" flipV="false" rot="0">
            <a:off x="14938847" y="-5577476"/>
            <a:ext cx="9279264" cy="9262392"/>
          </a:xfrm>
          <a:custGeom>
            <a:avLst/>
            <a:gdLst/>
            <a:ahLst/>
            <a:cxnLst/>
            <a:rect r="r" b="b" t="t" l="l"/>
            <a:pathLst>
              <a:path h="9262392" w="9279264">
                <a:moveTo>
                  <a:pt x="0" y="0"/>
                </a:moveTo>
                <a:lnTo>
                  <a:pt x="9279264" y="0"/>
                </a:lnTo>
                <a:lnTo>
                  <a:pt x="9279264" y="9262392"/>
                </a:lnTo>
                <a:lnTo>
                  <a:pt x="0" y="926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448905" y="3687548"/>
            <a:ext cx="5839095" cy="5849849"/>
          </a:xfrm>
          <a:custGeom>
            <a:avLst/>
            <a:gdLst/>
            <a:ahLst/>
            <a:cxnLst/>
            <a:rect r="r" b="b" t="t" l="l"/>
            <a:pathLst>
              <a:path h="5849849" w="5839095">
                <a:moveTo>
                  <a:pt x="0" y="0"/>
                </a:moveTo>
                <a:lnTo>
                  <a:pt x="5839095" y="0"/>
                </a:lnTo>
                <a:lnTo>
                  <a:pt x="5839095" y="5849849"/>
                </a:lnTo>
                <a:lnTo>
                  <a:pt x="0" y="5849849"/>
                </a:lnTo>
                <a:lnTo>
                  <a:pt x="0" y="0"/>
                </a:lnTo>
                <a:close/>
              </a:path>
            </a:pathLst>
          </a:custGeom>
          <a:blipFill>
            <a:blip r:embed="rId4"/>
            <a:stretch>
              <a:fillRect l="0" t="0" r="0" b="0"/>
            </a:stretch>
          </a:blipFill>
        </p:spPr>
      </p:sp>
      <p:sp>
        <p:nvSpPr>
          <p:cNvPr name="TextBox 8" id="8"/>
          <p:cNvSpPr txBox="true"/>
          <p:nvPr/>
        </p:nvSpPr>
        <p:spPr>
          <a:xfrm rot="0">
            <a:off x="1028700" y="488471"/>
            <a:ext cx="11003044"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Playfair Display Bold"/>
              </a:rPr>
              <a:t>What is CNN Model?​</a:t>
            </a:r>
          </a:p>
        </p:txBody>
      </p:sp>
      <p:grpSp>
        <p:nvGrpSpPr>
          <p:cNvPr name="Group 9" id="9"/>
          <p:cNvGrpSpPr/>
          <p:nvPr/>
        </p:nvGrpSpPr>
        <p:grpSpPr>
          <a:xfrm rot="0">
            <a:off x="454444" y="2641121"/>
            <a:ext cx="11882430" cy="1279154"/>
            <a:chOff x="0" y="0"/>
            <a:chExt cx="15843240" cy="1705539"/>
          </a:xfrm>
        </p:grpSpPr>
        <p:sp>
          <p:nvSpPr>
            <p:cNvPr name="TextBox 10" id="10"/>
            <p:cNvSpPr txBox="true"/>
            <p:nvPr/>
          </p:nvSpPr>
          <p:spPr>
            <a:xfrm rot="0">
              <a:off x="4346474" y="-28575"/>
              <a:ext cx="11496766" cy="1734114"/>
            </a:xfrm>
            <a:prstGeom prst="rect">
              <a:avLst/>
            </a:prstGeom>
          </p:spPr>
          <p:txBody>
            <a:bodyPr anchor="t" rtlCol="false" tIns="0" lIns="0" bIns="0" rIns="0">
              <a:spAutoFit/>
            </a:bodyPr>
            <a:lstStyle/>
            <a:p>
              <a:pPr>
                <a:lnSpc>
                  <a:spcPts val="3510"/>
                </a:lnSpc>
              </a:pPr>
              <a:r>
                <a:rPr lang="en-US" sz="2700">
                  <a:solidFill>
                    <a:srgbClr val="292929"/>
                  </a:solidFill>
                  <a:latin typeface="Aileron Regular"/>
                </a:rPr>
                <a:t>CNN stands for Convolutional Neural Network, which is a type of deep learning model that is commonly used for image and video processing tasks.</a:t>
              </a:r>
            </a:p>
          </p:txBody>
        </p:sp>
        <p:sp>
          <p:nvSpPr>
            <p:cNvPr name="TextBox 11" id="11"/>
            <p:cNvSpPr txBox="true"/>
            <p:nvPr/>
          </p:nvSpPr>
          <p:spPr>
            <a:xfrm rot="0">
              <a:off x="0" y="6396"/>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01</a:t>
              </a:r>
            </a:p>
          </p:txBody>
        </p:sp>
      </p:grpSp>
      <p:grpSp>
        <p:nvGrpSpPr>
          <p:cNvPr name="Group 12" id="12"/>
          <p:cNvGrpSpPr/>
          <p:nvPr/>
        </p:nvGrpSpPr>
        <p:grpSpPr>
          <a:xfrm rot="0">
            <a:off x="454444" y="4480074"/>
            <a:ext cx="11882430" cy="1279154"/>
            <a:chOff x="0" y="0"/>
            <a:chExt cx="15843240" cy="1705539"/>
          </a:xfrm>
        </p:grpSpPr>
        <p:sp>
          <p:nvSpPr>
            <p:cNvPr name="TextBox 13" id="13"/>
            <p:cNvSpPr txBox="true"/>
            <p:nvPr/>
          </p:nvSpPr>
          <p:spPr>
            <a:xfrm rot="0">
              <a:off x="4346474" y="-28575"/>
              <a:ext cx="11496766" cy="1734114"/>
            </a:xfrm>
            <a:prstGeom prst="rect">
              <a:avLst/>
            </a:prstGeom>
          </p:spPr>
          <p:txBody>
            <a:bodyPr anchor="t" rtlCol="false" tIns="0" lIns="0" bIns="0" rIns="0">
              <a:spAutoFit/>
            </a:bodyPr>
            <a:lstStyle/>
            <a:p>
              <a:pPr>
                <a:lnSpc>
                  <a:spcPts val="3510"/>
                </a:lnSpc>
              </a:pPr>
              <a:r>
                <a:rPr lang="en-US" sz="2700">
                  <a:solidFill>
                    <a:srgbClr val="292929"/>
                  </a:solidFill>
                  <a:latin typeface="Aileron Regular"/>
                </a:rPr>
                <a:t>CNN models are composed of multiple layers, including convolutional layers, pooling layers, and fully connected layers.</a:t>
              </a:r>
            </a:p>
          </p:txBody>
        </p:sp>
        <p:sp>
          <p:nvSpPr>
            <p:cNvPr name="TextBox 14" id="14"/>
            <p:cNvSpPr txBox="true"/>
            <p:nvPr/>
          </p:nvSpPr>
          <p:spPr>
            <a:xfrm rot="0">
              <a:off x="0" y="6396"/>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02</a:t>
              </a:r>
            </a:p>
          </p:txBody>
        </p:sp>
      </p:grpSp>
      <p:grpSp>
        <p:nvGrpSpPr>
          <p:cNvPr name="Group 15" id="15"/>
          <p:cNvGrpSpPr/>
          <p:nvPr/>
        </p:nvGrpSpPr>
        <p:grpSpPr>
          <a:xfrm rot="0">
            <a:off x="454444" y="6311679"/>
            <a:ext cx="11882430" cy="1279154"/>
            <a:chOff x="0" y="0"/>
            <a:chExt cx="15843240" cy="1705539"/>
          </a:xfrm>
        </p:grpSpPr>
        <p:sp>
          <p:nvSpPr>
            <p:cNvPr name="TextBox 16" id="16"/>
            <p:cNvSpPr txBox="true"/>
            <p:nvPr/>
          </p:nvSpPr>
          <p:spPr>
            <a:xfrm rot="0">
              <a:off x="4346474" y="-28575"/>
              <a:ext cx="11496766" cy="1734114"/>
            </a:xfrm>
            <a:prstGeom prst="rect">
              <a:avLst/>
            </a:prstGeom>
          </p:spPr>
          <p:txBody>
            <a:bodyPr anchor="t" rtlCol="false" tIns="0" lIns="0" bIns="0" rIns="0">
              <a:spAutoFit/>
            </a:bodyPr>
            <a:lstStyle/>
            <a:p>
              <a:pPr>
                <a:lnSpc>
                  <a:spcPts val="3510"/>
                </a:lnSpc>
              </a:pPr>
              <a:r>
                <a:rPr lang="en-US" sz="2700">
                  <a:solidFill>
                    <a:srgbClr val="292929"/>
                  </a:solidFill>
                  <a:latin typeface="Aileron Regular"/>
                </a:rPr>
                <a:t>Convolutional layers perform a set of convolutions with a set of learnable filters, which helps to detect features such as edges, corners, and shapes in the image.</a:t>
              </a:r>
            </a:p>
          </p:txBody>
        </p:sp>
        <p:sp>
          <p:nvSpPr>
            <p:cNvPr name="TextBox 17" id="17"/>
            <p:cNvSpPr txBox="true"/>
            <p:nvPr/>
          </p:nvSpPr>
          <p:spPr>
            <a:xfrm rot="0">
              <a:off x="0" y="47625"/>
              <a:ext cx="2884451" cy="1156620"/>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03</a:t>
              </a:r>
            </a:p>
          </p:txBody>
        </p:sp>
      </p:grpSp>
      <p:sp>
        <p:nvSpPr>
          <p:cNvPr name="TextBox 18" id="18"/>
          <p:cNvSpPr txBox="true"/>
          <p:nvPr/>
        </p:nvSpPr>
        <p:spPr>
          <a:xfrm rot="0">
            <a:off x="3714299" y="8200400"/>
            <a:ext cx="8622574" cy="869915"/>
          </a:xfrm>
          <a:prstGeom prst="rect">
            <a:avLst/>
          </a:prstGeom>
        </p:spPr>
        <p:txBody>
          <a:bodyPr anchor="t" rtlCol="false" tIns="0" lIns="0" bIns="0" rIns="0">
            <a:spAutoFit/>
          </a:bodyPr>
          <a:lstStyle/>
          <a:p>
            <a:pPr>
              <a:lnSpc>
                <a:spcPts val="3510"/>
              </a:lnSpc>
            </a:pPr>
            <a:r>
              <a:rPr lang="en-US" sz="2700">
                <a:solidFill>
                  <a:srgbClr val="292929"/>
                </a:solidFill>
                <a:latin typeface="Aileron Regular"/>
              </a:rPr>
              <a:t>Some popular CNN models include AlexNet, VGGNet, GoogLeNet, ResNet, and InceptionNet.</a:t>
            </a:r>
          </a:p>
        </p:txBody>
      </p:sp>
      <p:sp>
        <p:nvSpPr>
          <p:cNvPr name="TextBox 19" id="19"/>
          <p:cNvSpPr txBox="true"/>
          <p:nvPr/>
        </p:nvSpPr>
        <p:spPr>
          <a:xfrm rot="0">
            <a:off x="454444" y="8123644"/>
            <a:ext cx="2163338" cy="855559"/>
          </a:xfrm>
          <a:prstGeom prst="rect">
            <a:avLst/>
          </a:prstGeom>
        </p:spPr>
        <p:txBody>
          <a:bodyPr anchor="t" rtlCol="false" tIns="0" lIns="0" bIns="0" rIns="0">
            <a:spAutoFit/>
          </a:bodyPr>
          <a:lstStyle/>
          <a:p>
            <a:pPr algn="r">
              <a:lnSpc>
                <a:spcPts val="6600"/>
              </a:lnSpc>
            </a:pPr>
            <a:r>
              <a:rPr lang="en-US" sz="6000">
                <a:solidFill>
                  <a:srgbClr val="FF68D4"/>
                </a:solidFill>
                <a:latin typeface="Aileron Heavy"/>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DAFhO7igWS8</dc:identifier>
  <dcterms:modified xsi:type="dcterms:W3CDTF">2011-08-01T06:04:30Z</dcterms:modified>
  <cp:revision>1</cp:revision>
  <dc:title>Picture This</dc:title>
</cp:coreProperties>
</file>